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2"/>
  </p:notesMasterIdLst>
  <p:sldIdLst>
    <p:sldId id="277" r:id="rId2"/>
    <p:sldId id="279" r:id="rId3"/>
    <p:sldId id="303" r:id="rId4"/>
    <p:sldId id="304" r:id="rId5"/>
    <p:sldId id="305" r:id="rId6"/>
    <p:sldId id="306" r:id="rId7"/>
    <p:sldId id="307" r:id="rId8"/>
    <p:sldId id="308" r:id="rId9"/>
    <p:sldId id="309" r:id="rId10"/>
    <p:sldId id="310" r:id="rId11"/>
    <p:sldId id="311" r:id="rId12"/>
    <p:sldId id="312" r:id="rId13"/>
    <p:sldId id="313" r:id="rId14"/>
    <p:sldId id="329" r:id="rId15"/>
    <p:sldId id="330" r:id="rId16"/>
    <p:sldId id="314" r:id="rId17"/>
    <p:sldId id="317" r:id="rId18"/>
    <p:sldId id="282" r:id="rId19"/>
    <p:sldId id="318" r:id="rId20"/>
    <p:sldId id="319" r:id="rId21"/>
    <p:sldId id="320" r:id="rId22"/>
    <p:sldId id="264" r:id="rId23"/>
    <p:sldId id="265" r:id="rId24"/>
    <p:sldId id="266" r:id="rId25"/>
    <p:sldId id="267" r:id="rId26"/>
    <p:sldId id="268" r:id="rId27"/>
    <p:sldId id="278" r:id="rId28"/>
    <p:sldId id="321" r:id="rId29"/>
    <p:sldId id="283" r:id="rId30"/>
    <p:sldId id="272" r:id="rId31"/>
    <p:sldId id="273" r:id="rId32"/>
    <p:sldId id="274" r:id="rId33"/>
    <p:sldId id="322" r:id="rId34"/>
    <p:sldId id="337" r:id="rId35"/>
    <p:sldId id="323" r:id="rId36"/>
    <p:sldId id="324" r:id="rId37"/>
    <p:sldId id="325" r:id="rId38"/>
    <p:sldId id="326" r:id="rId39"/>
    <p:sldId id="327" r:id="rId40"/>
    <p:sldId id="28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57F41039-950C-4DEF-A87D-47BD05F4E97B}">
          <p14:sldIdLst>
            <p14:sldId id="277"/>
            <p14:sldId id="279"/>
            <p14:sldId id="303"/>
            <p14:sldId id="304"/>
            <p14:sldId id="305"/>
            <p14:sldId id="306"/>
            <p14:sldId id="307"/>
            <p14:sldId id="308"/>
            <p14:sldId id="309"/>
            <p14:sldId id="310"/>
            <p14:sldId id="311"/>
            <p14:sldId id="312"/>
            <p14:sldId id="313"/>
            <p14:sldId id="329"/>
            <p14:sldId id="330"/>
            <p14:sldId id="314"/>
            <p14:sldId id="317"/>
            <p14:sldId id="282"/>
            <p14:sldId id="318"/>
            <p14:sldId id="319"/>
            <p14:sldId id="320"/>
            <p14:sldId id="264"/>
            <p14:sldId id="265"/>
            <p14:sldId id="266"/>
            <p14:sldId id="267"/>
            <p14:sldId id="268"/>
            <p14:sldId id="278"/>
            <p14:sldId id="321"/>
            <p14:sldId id="283"/>
            <p14:sldId id="272"/>
            <p14:sldId id="273"/>
            <p14:sldId id="274"/>
            <p14:sldId id="322"/>
            <p14:sldId id="337"/>
            <p14:sldId id="323"/>
            <p14:sldId id="324"/>
            <p14:sldId id="325"/>
            <p14:sldId id="326"/>
            <p14:sldId id="327"/>
            <p14:sldId id="2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D2FE"/>
    <a:srgbClr val="FFEFFF"/>
    <a:srgbClr val="FFFBFF"/>
    <a:srgbClr val="A953FF"/>
    <a:srgbClr val="6600CC"/>
    <a:srgbClr val="EFCEFE"/>
    <a:srgbClr val="E0C1FF"/>
    <a:srgbClr val="600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6" d="100"/>
          <a:sy n="76" d="100"/>
        </p:scale>
        <p:origin x="188" y="60"/>
      </p:cViewPr>
      <p:guideLst/>
    </p:cSldViewPr>
  </p:slideViewPr>
  <p:notesTextViewPr>
    <p:cViewPr>
      <p:scale>
        <a:sx n="1" d="1"/>
        <a:sy n="1" d="1"/>
      </p:scale>
      <p:origin x="0" y="0"/>
    </p:cViewPr>
  </p:notesTextViewPr>
  <p:sorterViewPr>
    <p:cViewPr>
      <p:scale>
        <a:sx n="99" d="100"/>
        <a:sy n="9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6B5278-C0F6-49AE-AE44-DCFFFFA117AF}" type="datetimeFigureOut">
              <a:rPr lang="en-MY" smtClean="0"/>
              <a:t>2/6/2022</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676E69-A8B0-4A3F-9C29-ED335E9E8776}" type="slidenum">
              <a:rPr lang="en-MY" smtClean="0"/>
              <a:t>‹#›</a:t>
            </a:fld>
            <a:endParaRPr lang="en-MY"/>
          </a:p>
        </p:txBody>
      </p:sp>
    </p:spTree>
    <p:extLst>
      <p:ext uri="{BB962C8B-B14F-4D97-AF65-F5344CB8AC3E}">
        <p14:creationId xmlns:p14="http://schemas.microsoft.com/office/powerpoint/2010/main" val="4270408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340799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987708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283527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2610712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03522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4932448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414323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44117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355386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CA1A35-D7C6-4BE8-9291-7DACF2BCED02}" type="datetimeFigureOut">
              <a:rPr lang="en-MY" smtClean="0"/>
              <a:t>2/6/2022</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203657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CA1A35-D7C6-4BE8-9291-7DACF2BCED02}" type="datetimeFigureOut">
              <a:rPr lang="en-MY" smtClean="0"/>
              <a:t>2/6/2022</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245491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BCA1A35-D7C6-4BE8-9291-7DACF2BCED02}" type="datetimeFigureOut">
              <a:rPr lang="en-MY" smtClean="0"/>
              <a:t>2/6/2022</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981841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BCA1A35-D7C6-4BE8-9291-7DACF2BCED02}" type="datetimeFigureOut">
              <a:rPr lang="en-MY" smtClean="0"/>
              <a:t>2/6/2022</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100716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CA1A35-D7C6-4BE8-9291-7DACF2BCED02}" type="datetimeFigureOut">
              <a:rPr lang="en-MY" smtClean="0"/>
              <a:t>2/6/2022</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4009455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BCA1A35-D7C6-4BE8-9291-7DACF2BCED02}" type="datetimeFigureOut">
              <a:rPr lang="en-MY" smtClean="0"/>
              <a:t>2/6/2022</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4060417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BCA1A35-D7C6-4BE8-9291-7DACF2BCED02}" type="datetimeFigureOut">
              <a:rPr lang="en-MY" smtClean="0"/>
              <a:t>2/6/2022</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B120495-3E74-4589-909C-F5D9E1606AAD}" type="slidenum">
              <a:rPr lang="en-MY" smtClean="0"/>
              <a:t>‹#›</a:t>
            </a:fld>
            <a:endParaRPr lang="en-MY"/>
          </a:p>
        </p:txBody>
      </p:sp>
    </p:spTree>
    <p:extLst>
      <p:ext uri="{BB962C8B-B14F-4D97-AF65-F5344CB8AC3E}">
        <p14:creationId xmlns:p14="http://schemas.microsoft.com/office/powerpoint/2010/main" val="3993933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BCA1A35-D7C6-4BE8-9291-7DACF2BCED02}" type="datetimeFigureOut">
              <a:rPr lang="en-MY" smtClean="0"/>
              <a:t>2/6/2022</a:t>
            </a:fld>
            <a:endParaRPr lang="en-MY"/>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B120495-3E74-4589-909C-F5D9E1606AAD}" type="slidenum">
              <a:rPr lang="en-MY" smtClean="0"/>
              <a:t>‹#›</a:t>
            </a:fld>
            <a:endParaRPr lang="en-MY"/>
          </a:p>
        </p:txBody>
      </p:sp>
    </p:spTree>
    <p:extLst>
      <p:ext uri="{BB962C8B-B14F-4D97-AF65-F5344CB8AC3E}">
        <p14:creationId xmlns:p14="http://schemas.microsoft.com/office/powerpoint/2010/main" val="75030112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3B89B1-1B8D-43DA-9125-8454C3E046F2}"/>
              </a:ext>
            </a:extLst>
          </p:cNvPr>
          <p:cNvSpPr/>
          <p:nvPr/>
        </p:nvSpPr>
        <p:spPr>
          <a:xfrm>
            <a:off x="0" y="2405108"/>
            <a:ext cx="8702566" cy="158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pic>
        <p:nvPicPr>
          <p:cNvPr id="11" name="Picture 10">
            <a:extLst>
              <a:ext uri="{FF2B5EF4-FFF2-40B4-BE49-F238E27FC236}">
                <a16:creationId xmlns:a16="http://schemas.microsoft.com/office/drawing/2014/main" id="{696135B7-A8C1-435B-B921-D6392321F608}"/>
              </a:ext>
            </a:extLst>
          </p:cNvPr>
          <p:cNvPicPr>
            <a:picLocks noChangeAspect="1"/>
          </p:cNvPicPr>
          <p:nvPr/>
        </p:nvPicPr>
        <p:blipFill>
          <a:blip r:embed="rId2"/>
          <a:stretch>
            <a:fillRect/>
          </a:stretch>
        </p:blipFill>
        <p:spPr>
          <a:xfrm>
            <a:off x="8158676" y="1186841"/>
            <a:ext cx="3593763" cy="5235821"/>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322CCA42-87C0-41CD-BDCE-AC4EA55EB621}"/>
              </a:ext>
            </a:extLst>
          </p:cNvPr>
          <p:cNvSpPr txBox="1"/>
          <p:nvPr/>
        </p:nvSpPr>
        <p:spPr>
          <a:xfrm>
            <a:off x="152497" y="435338"/>
            <a:ext cx="8211312" cy="196977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Training of Core Trainers CPG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Management of Dementia</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(Third Edition)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4" name="TextBox 13">
            <a:extLst>
              <a:ext uri="{FF2B5EF4-FFF2-40B4-BE49-F238E27FC236}">
                <a16:creationId xmlns:a16="http://schemas.microsoft.com/office/drawing/2014/main" id="{210B719F-FD77-48C4-A979-B285648BEB53}"/>
              </a:ext>
            </a:extLst>
          </p:cNvPr>
          <p:cNvSpPr txBox="1"/>
          <p:nvPr/>
        </p:nvSpPr>
        <p:spPr>
          <a:xfrm>
            <a:off x="308000" y="2918501"/>
            <a:ext cx="727199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ASSESSMENT &amp; DIAGNOSIS</a:t>
            </a:r>
          </a:p>
        </p:txBody>
      </p:sp>
      <p:graphicFrame>
        <p:nvGraphicFramePr>
          <p:cNvPr id="2" name="Table 2">
            <a:extLst>
              <a:ext uri="{FF2B5EF4-FFF2-40B4-BE49-F238E27FC236}">
                <a16:creationId xmlns:a16="http://schemas.microsoft.com/office/drawing/2014/main" id="{9B7ED12B-FF0A-D934-4E7F-801D955A5B40}"/>
              </a:ext>
            </a:extLst>
          </p:cNvPr>
          <p:cNvGraphicFramePr>
            <a:graphicFrameLocks noGrp="1"/>
          </p:cNvGraphicFramePr>
          <p:nvPr>
            <p:extLst>
              <p:ext uri="{D42A27DB-BD31-4B8C-83A1-F6EECF244321}">
                <p14:modId xmlns:p14="http://schemas.microsoft.com/office/powerpoint/2010/main" val="2783159459"/>
              </p:ext>
            </p:extLst>
          </p:nvPr>
        </p:nvGraphicFramePr>
        <p:xfrm>
          <a:off x="439561" y="4162062"/>
          <a:ext cx="7446404" cy="2260600"/>
        </p:xfrm>
        <a:graphic>
          <a:graphicData uri="http://schemas.openxmlformats.org/drawingml/2006/table">
            <a:tbl>
              <a:tblPr firstRow="1" bandRow="1">
                <a:tableStyleId>{5C22544A-7EE6-4342-B048-85BDC9FD1C3A}</a:tableStyleId>
              </a:tblPr>
              <a:tblGrid>
                <a:gridCol w="3723202">
                  <a:extLst>
                    <a:ext uri="{9D8B030D-6E8A-4147-A177-3AD203B41FA5}">
                      <a16:colId xmlns:a16="http://schemas.microsoft.com/office/drawing/2014/main" val="9939672"/>
                    </a:ext>
                  </a:extLst>
                </a:gridCol>
                <a:gridCol w="3723202">
                  <a:extLst>
                    <a:ext uri="{9D8B030D-6E8A-4147-A177-3AD203B41FA5}">
                      <a16:colId xmlns:a16="http://schemas.microsoft.com/office/drawing/2014/main" val="289002811"/>
                    </a:ext>
                  </a:extLst>
                </a:gridCol>
              </a:tblGrid>
              <a:tr h="370840">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MY"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4959536"/>
                  </a:ext>
                </a:extLst>
              </a:tr>
              <a:tr h="37084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Dr. </a:t>
                      </a:r>
                      <a:r>
                        <a:rPr kumimoji="0" lang="en-US" altLang="en-US" sz="16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Teh</a:t>
                      </a: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altLang="en-US" sz="16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Hoon</a:t>
                      </a: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Lang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Consultant Geriatrician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Hospital </a:t>
                      </a:r>
                      <a:r>
                        <a:rPr kumimoji="0" lang="en-US" altLang="en-US" sz="16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Sultanah</a:t>
                      </a: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altLang="en-US" sz="16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Bahiyah</a:t>
                      </a: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Kedah</a:t>
                      </a:r>
                      <a:endParaRPr lang="en-MY"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MY"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0346809"/>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Dr. Kenny Ong Kheng Yee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Consultant Neuropsychiatrist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Hospital Kuala Lumpur, Kuala Lumpur</a:t>
                      </a:r>
                    </a:p>
                    <a:p>
                      <a:endParaRPr lang="en-MY"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Dr. </a:t>
                      </a:r>
                      <a:r>
                        <a:rPr kumimoji="0" lang="en-US" altLang="en-US" sz="16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Hor</a:t>
                      </a: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altLang="en-US" sz="16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Jyh</a:t>
                      </a: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Yung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Consultant Neurologist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Hospital </a:t>
                      </a:r>
                      <a:r>
                        <a:rPr kumimoji="0" lang="en-US" altLang="en-US" sz="16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Pulau</a:t>
                      </a: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Pinang, </a:t>
                      </a:r>
                      <a:r>
                        <a:rPr kumimoji="0" lang="en-US" altLang="en-US" sz="16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Pulau</a:t>
                      </a:r>
                      <a:r>
                        <a:rPr kumimoji="0" lang="en-US" altLang="en-US" sz="16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Pinang</a:t>
                      </a:r>
                    </a:p>
                    <a:p>
                      <a:endParaRPr lang="en-MY"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3222110"/>
                  </a:ext>
                </a:extLst>
              </a:tr>
            </a:tbl>
          </a:graphicData>
        </a:graphic>
      </p:graphicFrame>
    </p:spTree>
    <p:extLst>
      <p:ext uri="{BB962C8B-B14F-4D97-AF65-F5344CB8AC3E}">
        <p14:creationId xmlns:p14="http://schemas.microsoft.com/office/powerpoint/2010/main" val="4146594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Diagnostic criteria</a:t>
            </a:r>
            <a:r>
              <a:rPr lang="en-MY" sz="2400" b="1" dirty="0">
                <a:solidFill>
                  <a:schemeClr val="accent1">
                    <a:lumMod val="75000"/>
                  </a:schemeClr>
                </a:solidFill>
                <a:cs typeface="Aharoni" panose="02010803020104030203" pitchFamily="2" charset="-79"/>
              </a:rPr>
              <a:t>-3</a:t>
            </a:r>
          </a:p>
        </p:txBody>
      </p:sp>
      <p:pic>
        <p:nvPicPr>
          <p:cNvPr id="11" name="Picture 10">
            <a:extLst>
              <a:ext uri="{FF2B5EF4-FFF2-40B4-BE49-F238E27FC236}">
                <a16:creationId xmlns:a16="http://schemas.microsoft.com/office/drawing/2014/main" id="{2202F290-B0D4-F0BD-F646-FFEFA35C2D0C}"/>
              </a:ext>
            </a:extLst>
          </p:cNvPr>
          <p:cNvPicPr>
            <a:picLocks noChangeAspect="1"/>
          </p:cNvPicPr>
          <p:nvPr/>
        </p:nvPicPr>
        <p:blipFill rotWithShape="1">
          <a:blip r:embed="rId3"/>
          <a:srcRect t="3029"/>
          <a:stretch/>
        </p:blipFill>
        <p:spPr>
          <a:xfrm>
            <a:off x="768255" y="1728132"/>
            <a:ext cx="9336508" cy="40450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32974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Physical Examination</a:t>
            </a:r>
          </a:p>
        </p:txBody>
      </p:sp>
      <p:sp>
        <p:nvSpPr>
          <p:cNvPr id="9" name="Content Placeholder 19">
            <a:extLst>
              <a:ext uri="{FF2B5EF4-FFF2-40B4-BE49-F238E27FC236}">
                <a16:creationId xmlns:a16="http://schemas.microsoft.com/office/drawing/2014/main" id="{58B81AFC-A138-D81D-B468-D4BAEF353C6B}"/>
              </a:ext>
            </a:extLst>
          </p:cNvPr>
          <p:cNvSpPr>
            <a:spLocks noGrp="1"/>
          </p:cNvSpPr>
          <p:nvPr>
            <p:ph idx="1"/>
          </p:nvPr>
        </p:nvSpPr>
        <p:spPr>
          <a:xfrm>
            <a:off x="554935" y="1486881"/>
            <a:ext cx="8875689" cy="4804862"/>
          </a:xfrm>
        </p:spPr>
        <p:txBody>
          <a:bodyPr>
            <a:normAutofit lnSpcReduction="10000"/>
          </a:bodyPr>
          <a:lstStyle/>
          <a:p>
            <a:pPr algn="just"/>
            <a:r>
              <a:rPr lang="en-US" sz="2800" dirty="0">
                <a:latin typeface="Calibri" panose="020F0502020204030204" pitchFamily="34" charset="0"/>
                <a:cs typeface="Calibri" panose="020F0502020204030204" pitchFamily="34" charset="0"/>
              </a:rPr>
              <a:t>Overall well being – hydration, lethargy, septic looking (Delirium) </a:t>
            </a:r>
          </a:p>
          <a:p>
            <a:pPr algn="just"/>
            <a:r>
              <a:rPr lang="en-US" sz="2800" dirty="0">
                <a:latin typeface="Calibri" panose="020F0502020204030204" pitchFamily="34" charset="0"/>
                <a:cs typeface="Calibri" panose="020F0502020204030204" pitchFamily="34" charset="0"/>
              </a:rPr>
              <a:t>Signs of hypothyroidism </a:t>
            </a:r>
          </a:p>
          <a:p>
            <a:pPr algn="just"/>
            <a:r>
              <a:rPr lang="en-US" sz="2800" dirty="0">
                <a:latin typeface="Calibri" panose="020F0502020204030204" pitchFamily="34" charset="0"/>
                <a:cs typeface="Calibri" panose="020F0502020204030204" pitchFamily="34" charset="0"/>
              </a:rPr>
              <a:t>Signs of anemia </a:t>
            </a:r>
          </a:p>
          <a:p>
            <a:pPr algn="just"/>
            <a:r>
              <a:rPr lang="en-US" sz="2800" dirty="0">
                <a:latin typeface="Calibri" panose="020F0502020204030204" pitchFamily="34" charset="0"/>
                <a:cs typeface="Calibri" panose="020F0502020204030204" pitchFamily="34" charset="0"/>
              </a:rPr>
              <a:t>Vision</a:t>
            </a:r>
          </a:p>
          <a:p>
            <a:pPr algn="just"/>
            <a:r>
              <a:rPr lang="en-US" sz="2800" dirty="0">
                <a:latin typeface="Calibri" panose="020F0502020204030204" pitchFamily="34" charset="0"/>
                <a:cs typeface="Calibri" panose="020F0502020204030204" pitchFamily="34" charset="0"/>
              </a:rPr>
              <a:t>Hearing</a:t>
            </a:r>
          </a:p>
          <a:p>
            <a:pPr algn="just"/>
            <a:r>
              <a:rPr lang="en-US" sz="2800" dirty="0">
                <a:latin typeface="Calibri" panose="020F0502020204030204" pitchFamily="34" charset="0"/>
                <a:cs typeface="Calibri" panose="020F0502020204030204" pitchFamily="34" charset="0"/>
              </a:rPr>
              <a:t>Focal neurological deficits </a:t>
            </a:r>
          </a:p>
          <a:p>
            <a:pPr algn="just"/>
            <a:r>
              <a:rPr lang="en-US" sz="2800" dirty="0">
                <a:latin typeface="Calibri" panose="020F0502020204030204" pitchFamily="34" charset="0"/>
                <a:cs typeface="Calibri" panose="020F0502020204030204" pitchFamily="34" charset="0"/>
              </a:rPr>
              <a:t>Parkinsonism features </a:t>
            </a:r>
          </a:p>
          <a:p>
            <a:pPr algn="just"/>
            <a:r>
              <a:rPr lang="en-US" sz="2800" dirty="0">
                <a:latin typeface="Calibri" panose="020F0502020204030204" pitchFamily="34" charset="0"/>
                <a:cs typeface="Calibri" panose="020F0502020204030204" pitchFamily="34" charset="0"/>
              </a:rPr>
              <a:t>Other involuntary movements </a:t>
            </a:r>
          </a:p>
        </p:txBody>
      </p:sp>
    </p:spTree>
    <p:extLst>
      <p:ext uri="{BB962C8B-B14F-4D97-AF65-F5344CB8AC3E}">
        <p14:creationId xmlns:p14="http://schemas.microsoft.com/office/powerpoint/2010/main" val="4091175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18610" y="337590"/>
            <a:ext cx="9272009" cy="1275126"/>
          </a:xfrm>
        </p:spPr>
        <p:txBody>
          <a:bodyPr>
            <a:normAutofit fontScale="90000"/>
          </a:bodyPr>
          <a:lstStyle/>
          <a:p>
            <a:r>
              <a:rPr lang="en-MY" sz="4400" b="1" dirty="0">
                <a:solidFill>
                  <a:schemeClr val="accent1">
                    <a:lumMod val="75000"/>
                  </a:schemeClr>
                </a:solidFill>
                <a:cs typeface="Aharoni" panose="02010803020104030203" pitchFamily="2" charset="-79"/>
              </a:rPr>
              <a:t>Some dementia-mimicking conditions</a:t>
            </a:r>
          </a:p>
        </p:txBody>
      </p:sp>
      <p:pic>
        <p:nvPicPr>
          <p:cNvPr id="11" name="Picture 10">
            <a:extLst>
              <a:ext uri="{FF2B5EF4-FFF2-40B4-BE49-F238E27FC236}">
                <a16:creationId xmlns:a16="http://schemas.microsoft.com/office/drawing/2014/main" id="{8F28F5D1-EEDD-A858-921D-95BD8D5CCFCA}"/>
              </a:ext>
            </a:extLst>
          </p:cNvPr>
          <p:cNvPicPr>
            <a:picLocks noChangeAspect="1"/>
          </p:cNvPicPr>
          <p:nvPr/>
        </p:nvPicPr>
        <p:blipFill>
          <a:blip r:embed="rId3"/>
          <a:stretch>
            <a:fillRect/>
          </a:stretch>
        </p:blipFill>
        <p:spPr>
          <a:xfrm>
            <a:off x="4530056" y="1566809"/>
            <a:ext cx="6560191" cy="4439634"/>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0986F640-C774-3A2C-11A6-311DD0942A66}"/>
              </a:ext>
            </a:extLst>
          </p:cNvPr>
          <p:cNvSpPr txBox="1"/>
          <p:nvPr/>
        </p:nvSpPr>
        <p:spPr>
          <a:xfrm>
            <a:off x="860725" y="1430132"/>
            <a:ext cx="3188903" cy="4893647"/>
          </a:xfrm>
          <a:prstGeom prst="rect">
            <a:avLst/>
          </a:prstGeom>
          <a:noFill/>
          <a:ln w="19050">
            <a:solidFill>
              <a:schemeClr val="tx1"/>
            </a:solidFill>
          </a:ln>
        </p:spPr>
        <p:txBody>
          <a:bodyPr wrap="square" rtlCol="0">
            <a:spAutoFit/>
          </a:bodyPr>
          <a:lstStyle/>
          <a:p>
            <a:pPr marL="285750" indent="-285750">
              <a:buFont typeface="Wingdings" panose="05000000000000000000" pitchFamily="2" charset="2"/>
              <a:buChar char="q"/>
            </a:pPr>
            <a:r>
              <a:rPr lang="en-US" sz="2400" dirty="0">
                <a:latin typeface="Calibri" panose="020F0502020204030204" pitchFamily="34" charset="0"/>
                <a:cs typeface="Calibri" panose="020F0502020204030204" pitchFamily="34" charset="0"/>
              </a:rPr>
              <a:t>Blood tests</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Full blood count </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Renal profile </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Liver function test </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Calcium</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B12 </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Folate</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Thyroid function test </a:t>
            </a: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VDRL and anti-HIV if indicated </a:t>
            </a:r>
          </a:p>
          <a:p>
            <a:pPr marL="285750" indent="-285750">
              <a:buFont typeface="Arial" panose="020B0604020202020204" pitchFamily="34" charset="0"/>
              <a:buChar char="•"/>
            </a:pPr>
            <a:endParaRPr lang="en-US" sz="24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q"/>
            </a:pPr>
            <a:r>
              <a:rPr lang="en-US" sz="2400" dirty="0">
                <a:latin typeface="Calibri" panose="020F0502020204030204" pitchFamily="34" charset="0"/>
                <a:cs typeface="Calibri" panose="020F0502020204030204" pitchFamily="34" charset="0"/>
              </a:rPr>
              <a:t>Brain Imaging </a:t>
            </a:r>
          </a:p>
          <a:p>
            <a:pPr marL="285750" indent="-285750">
              <a:buFont typeface="Wingdings" panose="05000000000000000000" pitchFamily="2" charset="2"/>
              <a:buChar char="q"/>
            </a:pPr>
            <a:r>
              <a:rPr lang="en-US" sz="2400" dirty="0">
                <a:latin typeface="Calibri" panose="020F0502020204030204" pitchFamily="34" charset="0"/>
                <a:cs typeface="Calibri" panose="020F0502020204030204" pitchFamily="34" charset="0"/>
              </a:rPr>
              <a:t>EEG if indicated </a:t>
            </a:r>
            <a:endParaRPr lang="en-MY"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80614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Cognitive Assessment </a:t>
            </a:r>
          </a:p>
        </p:txBody>
      </p:sp>
      <p:sp>
        <p:nvSpPr>
          <p:cNvPr id="9" name="Content Placeholder 19">
            <a:extLst>
              <a:ext uri="{FF2B5EF4-FFF2-40B4-BE49-F238E27FC236}">
                <a16:creationId xmlns:a16="http://schemas.microsoft.com/office/drawing/2014/main" id="{58B81AFC-A138-D81D-B468-D4BAEF353C6B}"/>
              </a:ext>
            </a:extLst>
          </p:cNvPr>
          <p:cNvSpPr>
            <a:spLocks noGrp="1"/>
          </p:cNvSpPr>
          <p:nvPr>
            <p:ph idx="1"/>
          </p:nvPr>
        </p:nvSpPr>
        <p:spPr>
          <a:xfrm>
            <a:off x="554935" y="1486881"/>
            <a:ext cx="8875689" cy="4804862"/>
          </a:xfrm>
        </p:spPr>
        <p:txBody>
          <a:bodyPr>
            <a:normAutofit lnSpcReduction="10000"/>
          </a:bodyPr>
          <a:lstStyle/>
          <a:p>
            <a:pPr algn="just"/>
            <a:r>
              <a:rPr lang="en-US" sz="2800" dirty="0">
                <a:latin typeface="Calibri" panose="020F0502020204030204" pitchFamily="34" charset="0"/>
                <a:cs typeface="Calibri" panose="020F0502020204030204" pitchFamily="34" charset="0"/>
              </a:rPr>
              <a:t>There are many cognitive assessment tools available to support the diagnosis of dementia. </a:t>
            </a:r>
          </a:p>
          <a:p>
            <a:pPr algn="just"/>
            <a:r>
              <a:rPr lang="en-US" sz="2800" dirty="0">
                <a:latin typeface="Calibri" panose="020F0502020204030204" pitchFamily="34" charset="0"/>
                <a:cs typeface="Calibri" panose="020F0502020204030204" pitchFamily="34" charset="0"/>
              </a:rPr>
              <a:t>A systematic review on Cognitive Assessment Tools in Asia showed that educational bias was present in 74% of the studies with wide range of sensitivity and specificity which may lead to over estimation of dementia prevalence.</a:t>
            </a:r>
            <a:r>
              <a:rPr lang="en-US" sz="2800" baseline="30000" dirty="0">
                <a:latin typeface="Calibri" panose="020F0502020204030204" pitchFamily="34" charset="0"/>
                <a:cs typeface="Calibri" panose="020F0502020204030204" pitchFamily="34" charset="0"/>
              </a:rPr>
              <a:t>41</a:t>
            </a:r>
          </a:p>
          <a:p>
            <a:pPr algn="just"/>
            <a:r>
              <a:rPr lang="en-US" sz="2800" dirty="0">
                <a:latin typeface="Calibri" panose="020F0502020204030204" pitchFamily="34" charset="0"/>
                <a:cs typeface="Calibri" panose="020F0502020204030204" pitchFamily="34" charset="0"/>
              </a:rPr>
              <a:t>Hence, diagnosis of dementia should not be made based on cognitive assessment score solely. The assessment score can be used to support the diagnosis of dementia and to monitor the disease progress. </a:t>
            </a:r>
          </a:p>
        </p:txBody>
      </p:sp>
      <p:sp>
        <p:nvSpPr>
          <p:cNvPr id="7" name="TextBox 6">
            <a:extLst>
              <a:ext uri="{FF2B5EF4-FFF2-40B4-BE49-F238E27FC236}">
                <a16:creationId xmlns:a16="http://schemas.microsoft.com/office/drawing/2014/main" id="{2BD93D59-D3B2-983F-993B-9D746742D756}"/>
              </a:ext>
            </a:extLst>
          </p:cNvPr>
          <p:cNvSpPr txBox="1"/>
          <p:nvPr/>
        </p:nvSpPr>
        <p:spPr>
          <a:xfrm>
            <a:off x="421544" y="6269137"/>
            <a:ext cx="8452608" cy="461665"/>
          </a:xfrm>
          <a:prstGeom prst="rect">
            <a:avLst/>
          </a:prstGeom>
          <a:noFill/>
        </p:spPr>
        <p:txBody>
          <a:bodyPr wrap="square">
            <a:spAutoFit/>
          </a:bodyPr>
          <a:lstStyle/>
          <a:p>
            <a:pPr marL="228600" indent="-228600" algn="just">
              <a:buFont typeface="+mj-lt"/>
              <a:buAutoNum type="arabicPeriod" startAt="41"/>
            </a:pPr>
            <a:r>
              <a:rPr lang="en-MY" sz="1200" dirty="0" err="1">
                <a:latin typeface="Calibri" panose="020F0502020204030204" pitchFamily="34" charset="0"/>
                <a:cs typeface="Calibri" panose="020F0502020204030204" pitchFamily="34" charset="0"/>
              </a:rPr>
              <a:t>Rosli</a:t>
            </a:r>
            <a:r>
              <a:rPr lang="en-MY" sz="1200" dirty="0">
                <a:latin typeface="Calibri" panose="020F0502020204030204" pitchFamily="34" charset="0"/>
                <a:cs typeface="Calibri" panose="020F0502020204030204" pitchFamily="34" charset="0"/>
              </a:rPr>
              <a:t> R, Tan MP, Gray WK, et al. Cognitive assessment tools in Asia: a systematic review. International psychogeriatrics. 2016;28(2):189-210.</a:t>
            </a:r>
          </a:p>
        </p:txBody>
      </p:sp>
    </p:spTree>
    <p:extLst>
      <p:ext uri="{BB962C8B-B14F-4D97-AF65-F5344CB8AC3E}">
        <p14:creationId xmlns:p14="http://schemas.microsoft.com/office/powerpoint/2010/main" val="2805403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Cognitive Assessment</a:t>
            </a:r>
            <a:r>
              <a:rPr lang="en-MY" sz="2400" b="1" dirty="0">
                <a:solidFill>
                  <a:schemeClr val="accent1">
                    <a:lumMod val="75000"/>
                  </a:schemeClr>
                </a:solidFill>
                <a:cs typeface="Aharoni" panose="02010803020104030203" pitchFamily="2" charset="-79"/>
              </a:rPr>
              <a:t>-2</a:t>
            </a:r>
            <a:r>
              <a:rPr lang="en-MY" sz="4400" b="1" dirty="0">
                <a:solidFill>
                  <a:schemeClr val="accent1">
                    <a:lumMod val="75000"/>
                  </a:schemeClr>
                </a:solidFill>
                <a:cs typeface="Aharoni" panose="02010803020104030203" pitchFamily="2" charset="-79"/>
              </a:rPr>
              <a:t> </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91450"/>
            <a:ext cx="8848406"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The choice of cognitive assessment tool depends on the clinical setting and the experience of the clinician.</a:t>
            </a:r>
          </a:p>
          <a:p>
            <a:pPr algn="just">
              <a:spcBef>
                <a:spcPts val="0"/>
              </a:spcBef>
            </a:pPr>
            <a:r>
              <a:rPr lang="en-US" sz="3200" dirty="0">
                <a:latin typeface="Calibri" panose="020F0502020204030204" pitchFamily="34" charset="0"/>
                <a:cs typeface="Calibri" panose="020F0502020204030204" pitchFamily="34" charset="0"/>
              </a:rPr>
              <a:t>Further evaluation with detailed neuropsychological tests can be considered if the diagnosis of dementia is still doubtful after initial assessment or to determine the subtype of dementia.</a:t>
            </a:r>
            <a:r>
              <a:rPr lang="en-US" sz="3200" baseline="30000" dirty="0">
                <a:latin typeface="Calibri" panose="020F0502020204030204" pitchFamily="34" charset="0"/>
                <a:cs typeface="Calibri" panose="020F0502020204030204" pitchFamily="34" charset="0"/>
              </a:rPr>
              <a:t>42</a:t>
            </a:r>
          </a:p>
        </p:txBody>
      </p:sp>
      <p:sp>
        <p:nvSpPr>
          <p:cNvPr id="7" name="TextBox 6">
            <a:extLst>
              <a:ext uri="{FF2B5EF4-FFF2-40B4-BE49-F238E27FC236}">
                <a16:creationId xmlns:a16="http://schemas.microsoft.com/office/drawing/2014/main" id="{360AE945-11A8-4AEC-BD39-E741DF74386E}"/>
              </a:ext>
            </a:extLst>
          </p:cNvPr>
          <p:cNvSpPr txBox="1"/>
          <p:nvPr/>
        </p:nvSpPr>
        <p:spPr>
          <a:xfrm>
            <a:off x="460734" y="6135226"/>
            <a:ext cx="8452608" cy="461665"/>
          </a:xfrm>
          <a:prstGeom prst="rect">
            <a:avLst/>
          </a:prstGeom>
          <a:noFill/>
        </p:spPr>
        <p:txBody>
          <a:bodyPr wrap="square">
            <a:spAutoFit/>
          </a:bodyPr>
          <a:lstStyle/>
          <a:p>
            <a:pPr marL="228600" indent="-228600" algn="just">
              <a:buFont typeface="+mj-lt"/>
              <a:buAutoNum type="arabicPeriod" startAt="42"/>
            </a:pPr>
            <a:r>
              <a:rPr lang="en-US" sz="1200" dirty="0">
                <a:latin typeface="Calibri" panose="020F0502020204030204" pitchFamily="34" charset="0"/>
                <a:cs typeface="Calibri" panose="020F0502020204030204" pitchFamily="34" charset="0"/>
              </a:rPr>
              <a:t>National Institute for Health and Care Excellence (NICE). Dementia: assessment, management and support for people living with dementia and their </a:t>
            </a:r>
            <a:r>
              <a:rPr lang="en-US" sz="1200" dirty="0" err="1">
                <a:latin typeface="Calibri" panose="020F0502020204030204" pitchFamily="34" charset="0"/>
                <a:cs typeface="Calibri" panose="020F0502020204030204" pitchFamily="34" charset="0"/>
              </a:rPr>
              <a:t>carers</a:t>
            </a:r>
            <a:r>
              <a:rPr lang="en-US" sz="1200" dirty="0">
                <a:latin typeface="Calibri" panose="020F0502020204030204" pitchFamily="34" charset="0"/>
                <a:cs typeface="Calibri" panose="020F0502020204030204" pitchFamily="34" charset="0"/>
              </a:rPr>
              <a:t>. London: NICE; 2018.</a:t>
            </a:r>
            <a:endParaRPr lang="en-MY"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00623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Autofit/>
          </a:bodyPr>
          <a:lstStyle/>
          <a:p>
            <a:r>
              <a:rPr lang="en-MY" b="1" dirty="0">
                <a:solidFill>
                  <a:schemeClr val="accent1">
                    <a:lumMod val="75000"/>
                  </a:schemeClr>
                </a:solidFill>
                <a:cs typeface="Aharoni" panose="02010803020104030203" pitchFamily="2" charset="-79"/>
              </a:rPr>
              <a:t>Informant rated cognitive assessment </a:t>
            </a:r>
          </a:p>
        </p:txBody>
      </p:sp>
      <p:pic>
        <p:nvPicPr>
          <p:cNvPr id="9" name="Picture 8">
            <a:extLst>
              <a:ext uri="{FF2B5EF4-FFF2-40B4-BE49-F238E27FC236}">
                <a16:creationId xmlns:a16="http://schemas.microsoft.com/office/drawing/2014/main" id="{67C3A001-2A96-4CD0-8D19-F4B4366ED023}"/>
              </a:ext>
            </a:extLst>
          </p:cNvPr>
          <p:cNvPicPr>
            <a:picLocks noChangeAspect="1"/>
          </p:cNvPicPr>
          <p:nvPr/>
        </p:nvPicPr>
        <p:blipFill>
          <a:blip r:embed="rId3"/>
          <a:stretch>
            <a:fillRect/>
          </a:stretch>
        </p:blipFill>
        <p:spPr>
          <a:xfrm>
            <a:off x="677334" y="1418328"/>
            <a:ext cx="9372060" cy="4021344"/>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E932B5EF-7D46-4995-91E2-8FF13960D7A7}"/>
              </a:ext>
            </a:extLst>
          </p:cNvPr>
          <p:cNvSpPr txBox="1"/>
          <p:nvPr/>
        </p:nvSpPr>
        <p:spPr>
          <a:xfrm>
            <a:off x="414879" y="5967337"/>
            <a:ext cx="8452608" cy="769441"/>
          </a:xfrm>
          <a:prstGeom prst="rect">
            <a:avLst/>
          </a:prstGeom>
          <a:noFill/>
        </p:spPr>
        <p:txBody>
          <a:bodyPr wrap="square">
            <a:spAutoFit/>
          </a:bodyPr>
          <a:lstStyle/>
          <a:p>
            <a:pPr marL="228600" indent="-228600" algn="just">
              <a:buFont typeface="+mj-lt"/>
              <a:buAutoNum type="arabicPeriod" startAt="33"/>
            </a:pPr>
            <a:r>
              <a:rPr lang="en-US" sz="1100" dirty="0">
                <a:latin typeface="Calibri" panose="020F0502020204030204" pitchFamily="34" charset="0"/>
                <a:cs typeface="Calibri" panose="020F0502020204030204" pitchFamily="34" charset="0"/>
              </a:rPr>
              <a:t>Hendry K, Green C, McShane R, et al. AD-8 for detection of dementia across a variety of healthcare settings. The Cochrane database of systematic reviews. 2019;3(3):CD011121.</a:t>
            </a:r>
          </a:p>
          <a:p>
            <a:pPr marL="228600" indent="-228600" algn="just">
              <a:buFont typeface="+mj-lt"/>
              <a:buAutoNum type="arabicPeriod" startAt="33"/>
            </a:pPr>
            <a:r>
              <a:rPr lang="en-US" sz="1100" dirty="0">
                <a:latin typeface="Calibri" panose="020F0502020204030204" pitchFamily="34" charset="0"/>
                <a:cs typeface="Calibri" panose="020F0502020204030204" pitchFamily="34" charset="0"/>
              </a:rPr>
              <a:t>Harrison JK, Stott DJ, McShane R, et al. Informant Questionnaire on Cognitive Decline in the Elderly (IQCODE) for the early diagnosis of dementia across a variety of healthcare settings. The Cochrane database of systematic reviews. 2016;11(11):CD011333.</a:t>
            </a:r>
            <a:endParaRPr lang="en-MY"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9721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213994"/>
            <a:ext cx="8596668" cy="1275126"/>
          </a:xfrm>
        </p:spPr>
        <p:txBody>
          <a:bodyPr>
            <a:normAutofit/>
          </a:bodyPr>
          <a:lstStyle/>
          <a:p>
            <a:r>
              <a:rPr lang="en-MY" sz="4000" b="1" dirty="0">
                <a:solidFill>
                  <a:schemeClr val="accent1">
                    <a:lumMod val="75000"/>
                  </a:schemeClr>
                </a:solidFill>
                <a:cs typeface="Aharoni" panose="02010803020104030203" pitchFamily="2" charset="-79"/>
              </a:rPr>
              <a:t>Direct patient assessment </a:t>
            </a:r>
          </a:p>
        </p:txBody>
      </p:sp>
      <p:pic>
        <p:nvPicPr>
          <p:cNvPr id="7" name="Picture 6">
            <a:extLst>
              <a:ext uri="{FF2B5EF4-FFF2-40B4-BE49-F238E27FC236}">
                <a16:creationId xmlns:a16="http://schemas.microsoft.com/office/drawing/2014/main" id="{1E9FBF85-19C6-47CB-B558-9B4F95D20F46}"/>
              </a:ext>
            </a:extLst>
          </p:cNvPr>
          <p:cNvPicPr>
            <a:picLocks noChangeAspect="1"/>
          </p:cNvPicPr>
          <p:nvPr/>
        </p:nvPicPr>
        <p:blipFill>
          <a:blip r:embed="rId3"/>
          <a:stretch>
            <a:fillRect/>
          </a:stretch>
        </p:blipFill>
        <p:spPr>
          <a:xfrm>
            <a:off x="677334" y="1100725"/>
            <a:ext cx="7316584" cy="5189066"/>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AD6191F6-8EE1-4436-87DB-DA8868C0A7CA}"/>
              </a:ext>
            </a:extLst>
          </p:cNvPr>
          <p:cNvSpPr txBox="1"/>
          <p:nvPr/>
        </p:nvSpPr>
        <p:spPr>
          <a:xfrm>
            <a:off x="8238966" y="1823505"/>
            <a:ext cx="3471330" cy="4131900"/>
          </a:xfrm>
          <a:prstGeom prst="rect">
            <a:avLst/>
          </a:prstGeom>
          <a:noFill/>
        </p:spPr>
        <p:txBody>
          <a:bodyPr wrap="square">
            <a:spAutoFit/>
          </a:bodyPr>
          <a:lstStyle/>
          <a:p>
            <a:pPr marL="228600" indent="-228600" algn="just">
              <a:buFont typeface="+mj-lt"/>
              <a:buAutoNum type="arabicPeriod" startAt="35"/>
            </a:pPr>
            <a:r>
              <a:rPr lang="en-US" sz="1050" dirty="0">
                <a:latin typeface="Calibri" panose="020F0502020204030204" pitchFamily="34" charset="0"/>
                <a:cs typeface="Calibri" panose="020F0502020204030204" pitchFamily="34" charset="0"/>
              </a:rPr>
              <a:t>Tsoi KK, Chan JY, Hirai HW, et al. Cognitive Tests to Detect Dementia: A Systematic Review and Meta-analysis. JAMA internal medicine. 2015;175(9):1450-8.</a:t>
            </a:r>
          </a:p>
          <a:p>
            <a:pPr marL="228600" indent="-228600" algn="just">
              <a:buFont typeface="+mj-lt"/>
              <a:buAutoNum type="arabicPeriod" startAt="35"/>
            </a:pPr>
            <a:r>
              <a:rPr lang="en-US" sz="1050" dirty="0">
                <a:latin typeface="Calibri" panose="020F0502020204030204" pitchFamily="34" charset="0"/>
                <a:cs typeface="Calibri" panose="020F0502020204030204" pitchFamily="34" charset="0"/>
              </a:rPr>
              <a:t>Jackson TA, Naqvi SH, Sheehan B. Screening for dementia in general hospital inpatients: a systematic review and meta-analysis of available instruments. Age and ageing. 2013;42(6):689-95.</a:t>
            </a:r>
          </a:p>
          <a:p>
            <a:pPr marL="228600" indent="-228600" algn="just">
              <a:buFont typeface="+mj-lt"/>
              <a:buAutoNum type="arabicPeriod" startAt="35"/>
            </a:pPr>
            <a:r>
              <a:rPr lang="en-US" sz="1050" dirty="0">
                <a:latin typeface="Calibri" panose="020F0502020204030204" pitchFamily="34" charset="0"/>
                <a:cs typeface="Calibri" panose="020F0502020204030204" pitchFamily="34" charset="0"/>
              </a:rPr>
              <a:t>Davis DH, </a:t>
            </a:r>
            <a:r>
              <a:rPr lang="en-US" sz="1050" dirty="0" err="1">
                <a:latin typeface="Calibri" panose="020F0502020204030204" pitchFamily="34" charset="0"/>
                <a:cs typeface="Calibri" panose="020F0502020204030204" pitchFamily="34" charset="0"/>
              </a:rPr>
              <a:t>Creavin</a:t>
            </a:r>
            <a:r>
              <a:rPr lang="en-US" sz="1050" dirty="0">
                <a:latin typeface="Calibri" panose="020F0502020204030204" pitchFamily="34" charset="0"/>
                <a:cs typeface="Calibri" panose="020F0502020204030204" pitchFamily="34" charset="0"/>
              </a:rPr>
              <a:t> ST, Yip JL, et al. Montreal Cognitive Assessment for the diagnosis of Alzheimer’s disease and other dementias. The Cochrane database of systematic reviews. 2015;2015(10):Cd010775.</a:t>
            </a:r>
          </a:p>
          <a:p>
            <a:pPr marL="228600" indent="-228600" algn="just">
              <a:buFont typeface="+mj-lt"/>
              <a:buAutoNum type="arabicPeriod" startAt="35"/>
            </a:pPr>
            <a:r>
              <a:rPr lang="en-US" sz="1050" dirty="0" err="1">
                <a:latin typeface="Calibri" panose="020F0502020204030204" pitchFamily="34" charset="0"/>
                <a:cs typeface="Calibri" panose="020F0502020204030204" pitchFamily="34" charset="0"/>
              </a:rPr>
              <a:t>Matías-Guiu</a:t>
            </a:r>
            <a:r>
              <a:rPr lang="en-US" sz="1050" dirty="0">
                <a:latin typeface="Calibri" panose="020F0502020204030204" pitchFamily="34" charset="0"/>
                <a:cs typeface="Calibri" panose="020F0502020204030204" pitchFamily="34" charset="0"/>
              </a:rPr>
              <a:t> JA, Valles-Salgado M, </a:t>
            </a:r>
            <a:r>
              <a:rPr lang="en-US" sz="1050" dirty="0" err="1">
                <a:latin typeface="Calibri" panose="020F0502020204030204" pitchFamily="34" charset="0"/>
                <a:cs typeface="Calibri" panose="020F0502020204030204" pitchFamily="34" charset="0"/>
              </a:rPr>
              <a:t>Rognoni</a:t>
            </a:r>
            <a:r>
              <a:rPr lang="en-US" sz="1050" dirty="0">
                <a:latin typeface="Calibri" panose="020F0502020204030204" pitchFamily="34" charset="0"/>
                <a:cs typeface="Calibri" panose="020F0502020204030204" pitchFamily="34" charset="0"/>
              </a:rPr>
              <a:t> T, et al. Comparative Diagnostic Accuracy of the ACE-III, MIS, MMSE, MoCA, and RUDAS for Screening of Alzheimer Disease. Dementia and geriatric cognitive disorders. 2017;43(5-6):237-46.</a:t>
            </a:r>
          </a:p>
          <a:p>
            <a:pPr marL="228600" indent="-228600" algn="just">
              <a:buFont typeface="+mj-lt"/>
              <a:buAutoNum type="arabicPeriod" startAt="35"/>
            </a:pPr>
            <a:r>
              <a:rPr lang="en-MY" sz="1050" dirty="0">
                <a:latin typeface="Calibri" panose="020F0502020204030204" pitchFamily="34" charset="0"/>
                <a:cs typeface="Calibri" panose="020F0502020204030204" pitchFamily="34" charset="0"/>
              </a:rPr>
              <a:t>Lim L, Ng TP, Ong AP, et al. A novel language-neutral Visual Cognitive Assessment Test (VCAT): validation in four Southeast Asian countries. Alzheimer’s research &amp; therapy. 2018;10(1):6.</a:t>
            </a:r>
          </a:p>
          <a:p>
            <a:pPr marL="228600" indent="-228600" algn="just">
              <a:buFont typeface="+mj-lt"/>
              <a:buAutoNum type="arabicPeriod" startAt="35"/>
            </a:pPr>
            <a:r>
              <a:rPr lang="en-MY" sz="1050" dirty="0">
                <a:latin typeface="Calibri" panose="020F0502020204030204" pitchFamily="34" charset="0"/>
                <a:cs typeface="Calibri" panose="020F0502020204030204" pitchFamily="34" charset="0"/>
              </a:rPr>
              <a:t>Cummings-Vaughn LA, </a:t>
            </a:r>
            <a:r>
              <a:rPr lang="en-MY" sz="1050" dirty="0" err="1">
                <a:latin typeface="Calibri" panose="020F0502020204030204" pitchFamily="34" charset="0"/>
                <a:cs typeface="Calibri" panose="020F0502020204030204" pitchFamily="34" charset="0"/>
              </a:rPr>
              <a:t>Chavakula</a:t>
            </a:r>
            <a:r>
              <a:rPr lang="en-MY" sz="1050" dirty="0">
                <a:latin typeface="Calibri" panose="020F0502020204030204" pitchFamily="34" charset="0"/>
                <a:cs typeface="Calibri" panose="020F0502020204030204" pitchFamily="34" charset="0"/>
              </a:rPr>
              <a:t> NN, Malmstrom TK, et al. Veterans Affairs Saint Louis University Mental Status examination compared with the Montreal Cognitive Assessment and the Short Test of Mental Status. Journal of the American Geriatrics Society. 2014;62(7):1341-6.</a:t>
            </a:r>
          </a:p>
        </p:txBody>
      </p:sp>
    </p:spTree>
    <p:extLst>
      <p:ext uri="{BB962C8B-B14F-4D97-AF65-F5344CB8AC3E}">
        <p14:creationId xmlns:p14="http://schemas.microsoft.com/office/powerpoint/2010/main" val="2119380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Non-cognitive domain</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91450"/>
            <a:ext cx="8848406"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Two systematic reviews on the </a:t>
            </a:r>
            <a:r>
              <a:rPr lang="en-US" sz="3200" b="1" dirty="0">
                <a:latin typeface="Calibri" panose="020F0502020204030204" pitchFamily="34" charset="0"/>
                <a:cs typeface="Calibri" panose="020F0502020204030204" pitchFamily="34" charset="0"/>
              </a:rPr>
              <a:t>Neuropsychiatric Inventory (NPI) </a:t>
            </a:r>
            <a:r>
              <a:rPr lang="en-US" sz="3200" dirty="0">
                <a:latin typeface="Calibri" panose="020F0502020204030204" pitchFamily="34" charset="0"/>
                <a:cs typeface="Calibri" panose="020F0502020204030204" pitchFamily="34" charset="0"/>
              </a:rPr>
              <a:t>showed that:</a:t>
            </a:r>
          </a:p>
          <a:p>
            <a:pPr lvl="1" indent="-387350"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it was able to identify </a:t>
            </a:r>
            <a:r>
              <a:rPr lang="en-US" sz="3000" dirty="0" err="1">
                <a:latin typeface="Calibri" panose="020F0502020204030204" pitchFamily="34" charset="0"/>
                <a:cs typeface="Calibri" panose="020F0502020204030204" pitchFamily="34" charset="0"/>
              </a:rPr>
              <a:t>behavioural</a:t>
            </a:r>
            <a:r>
              <a:rPr lang="en-US" sz="3000" dirty="0">
                <a:latin typeface="Calibri" panose="020F0502020204030204" pitchFamily="34" charset="0"/>
                <a:cs typeface="Calibri" panose="020F0502020204030204" pitchFamily="34" charset="0"/>
              </a:rPr>
              <a:t> and psychological symptoms in persons with Alzheimer’s dementia</a:t>
            </a:r>
            <a:r>
              <a:rPr lang="en-US" sz="3000" baseline="30000" dirty="0">
                <a:latin typeface="Calibri" panose="020F0502020204030204" pitchFamily="34" charset="0"/>
                <a:cs typeface="Calibri" panose="020F0502020204030204" pitchFamily="34" charset="0"/>
              </a:rPr>
              <a:t>43</a:t>
            </a:r>
          </a:p>
          <a:p>
            <a:pPr lvl="1" indent="-387350"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the items on irritability, agitation, anxiety, apathy, sleep disturbances and delusion exerted the most impact on caregiver for PWD</a:t>
            </a:r>
            <a:r>
              <a:rPr lang="en-US" sz="3000" baseline="30000" dirty="0">
                <a:latin typeface="Calibri" panose="020F0502020204030204" pitchFamily="34" charset="0"/>
                <a:cs typeface="Calibri" panose="020F0502020204030204" pitchFamily="34" charset="0"/>
              </a:rPr>
              <a:t>44</a:t>
            </a:r>
          </a:p>
        </p:txBody>
      </p:sp>
      <p:sp>
        <p:nvSpPr>
          <p:cNvPr id="7" name="TextBox 6">
            <a:extLst>
              <a:ext uri="{FF2B5EF4-FFF2-40B4-BE49-F238E27FC236}">
                <a16:creationId xmlns:a16="http://schemas.microsoft.com/office/drawing/2014/main" id="{6BF93FD1-93A5-418E-AC88-6CB8527A130C}"/>
              </a:ext>
            </a:extLst>
          </p:cNvPr>
          <p:cNvSpPr txBox="1"/>
          <p:nvPr/>
        </p:nvSpPr>
        <p:spPr>
          <a:xfrm>
            <a:off x="460734" y="5958528"/>
            <a:ext cx="8452608" cy="769441"/>
          </a:xfrm>
          <a:prstGeom prst="rect">
            <a:avLst/>
          </a:prstGeom>
          <a:noFill/>
        </p:spPr>
        <p:txBody>
          <a:bodyPr wrap="square">
            <a:spAutoFit/>
          </a:bodyPr>
          <a:lstStyle/>
          <a:p>
            <a:pPr marL="228600" indent="-228600" algn="just">
              <a:buFont typeface="+mj-lt"/>
              <a:buAutoNum type="arabicPeriod" startAt="43"/>
            </a:pPr>
            <a:r>
              <a:rPr lang="en-MY" sz="1100" dirty="0" err="1">
                <a:latin typeface="Calibri" panose="020F0502020204030204" pitchFamily="34" charset="0"/>
                <a:cs typeface="Calibri" panose="020F0502020204030204" pitchFamily="34" charset="0"/>
              </a:rPr>
              <a:t>Canevelli</a:t>
            </a:r>
            <a:r>
              <a:rPr lang="en-MY" sz="1100" dirty="0">
                <a:latin typeface="Calibri" panose="020F0502020204030204" pitchFamily="34" charset="0"/>
                <a:cs typeface="Calibri" panose="020F0502020204030204" pitchFamily="34" charset="0"/>
              </a:rPr>
              <a:t> M, </a:t>
            </a:r>
            <a:r>
              <a:rPr lang="en-MY" sz="1100" dirty="0" err="1">
                <a:latin typeface="Calibri" panose="020F0502020204030204" pitchFamily="34" charset="0"/>
                <a:cs typeface="Calibri" panose="020F0502020204030204" pitchFamily="34" charset="0"/>
              </a:rPr>
              <a:t>Adali</a:t>
            </a:r>
            <a:r>
              <a:rPr lang="en-MY" sz="1100" dirty="0">
                <a:latin typeface="Calibri" panose="020F0502020204030204" pitchFamily="34" charset="0"/>
                <a:cs typeface="Calibri" panose="020F0502020204030204" pitchFamily="34" charset="0"/>
              </a:rPr>
              <a:t> N, </a:t>
            </a:r>
            <a:r>
              <a:rPr lang="en-MY" sz="1100" dirty="0" err="1">
                <a:latin typeface="Calibri" panose="020F0502020204030204" pitchFamily="34" charset="0"/>
                <a:cs typeface="Calibri" panose="020F0502020204030204" pitchFamily="34" charset="0"/>
              </a:rPr>
              <a:t>Voisin</a:t>
            </a:r>
            <a:r>
              <a:rPr lang="en-MY" sz="1100" dirty="0">
                <a:latin typeface="Calibri" panose="020F0502020204030204" pitchFamily="34" charset="0"/>
                <a:cs typeface="Calibri" panose="020F0502020204030204" pitchFamily="34" charset="0"/>
              </a:rPr>
              <a:t> T, et al. </a:t>
            </a:r>
            <a:r>
              <a:rPr lang="en-MY" sz="1100" dirty="0" err="1">
                <a:latin typeface="Calibri" panose="020F0502020204030204" pitchFamily="34" charset="0"/>
                <a:cs typeface="Calibri" panose="020F0502020204030204" pitchFamily="34" charset="0"/>
              </a:rPr>
              <a:t>Behavioral</a:t>
            </a:r>
            <a:r>
              <a:rPr lang="en-MY" sz="1100" dirty="0">
                <a:latin typeface="Calibri" panose="020F0502020204030204" pitchFamily="34" charset="0"/>
                <a:cs typeface="Calibri" panose="020F0502020204030204" pitchFamily="34" charset="0"/>
              </a:rPr>
              <a:t> and psychological subsyndromes in Alzheimer’s disease using the Neuropsychiatric Inventory. International journal of geriatric psychiatry. 2013;28(8):795-803.</a:t>
            </a:r>
          </a:p>
          <a:p>
            <a:pPr marL="228600" indent="-228600" algn="just">
              <a:buFont typeface="+mj-lt"/>
              <a:buAutoNum type="arabicPeriod" startAt="43"/>
            </a:pPr>
            <a:r>
              <a:rPr lang="en-MY" sz="1100" dirty="0" err="1">
                <a:latin typeface="Calibri" panose="020F0502020204030204" pitchFamily="34" charset="0"/>
                <a:cs typeface="Calibri" panose="020F0502020204030204" pitchFamily="34" charset="0"/>
              </a:rPr>
              <a:t>Terum</a:t>
            </a:r>
            <a:r>
              <a:rPr lang="en-MY" sz="1100" dirty="0">
                <a:latin typeface="Calibri" panose="020F0502020204030204" pitchFamily="34" charset="0"/>
                <a:cs typeface="Calibri" panose="020F0502020204030204" pitchFamily="34" charset="0"/>
              </a:rPr>
              <a:t> TM, Andersen JR, </a:t>
            </a:r>
            <a:r>
              <a:rPr lang="en-MY" sz="1100" dirty="0" err="1">
                <a:latin typeface="Calibri" panose="020F0502020204030204" pitchFamily="34" charset="0"/>
                <a:cs typeface="Calibri" panose="020F0502020204030204" pitchFamily="34" charset="0"/>
              </a:rPr>
              <a:t>Rongve</a:t>
            </a:r>
            <a:r>
              <a:rPr lang="en-MY" sz="1100" dirty="0">
                <a:latin typeface="Calibri" panose="020F0502020204030204" pitchFamily="34" charset="0"/>
                <a:cs typeface="Calibri" panose="020F0502020204030204" pitchFamily="34" charset="0"/>
              </a:rPr>
              <a:t> A, et al. The relationship of specific items on the Neuropsychiatric Inventory to caregiver burden in dementia: a systematic review. International journal of geriatric psychiatry. 2017;32(7):703-17.</a:t>
            </a:r>
          </a:p>
        </p:txBody>
      </p:sp>
    </p:spTree>
    <p:extLst>
      <p:ext uri="{BB962C8B-B14F-4D97-AF65-F5344CB8AC3E}">
        <p14:creationId xmlns:p14="http://schemas.microsoft.com/office/powerpoint/2010/main" val="2210166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8B113-015E-46D2-AEC7-9C5604D6802F}"/>
              </a:ext>
            </a:extLst>
          </p:cNvPr>
          <p:cNvSpPr>
            <a:spLocks noGrp="1"/>
          </p:cNvSpPr>
          <p:nvPr>
            <p:ph type="title"/>
          </p:nvPr>
        </p:nvSpPr>
        <p:spPr>
          <a:xfrm>
            <a:off x="570452" y="232624"/>
            <a:ext cx="9572681" cy="1122149"/>
          </a:xfrm>
        </p:spPr>
        <p:txBody>
          <a:bodyPr>
            <a:normAutofit/>
          </a:bodyPr>
          <a:lstStyle/>
          <a:p>
            <a:r>
              <a:rPr lang="en-MY" b="1" dirty="0">
                <a:solidFill>
                  <a:schemeClr val="accent1">
                    <a:lumMod val="75000"/>
                  </a:schemeClr>
                </a:solidFill>
              </a:rPr>
              <a:t>Neuropsychiatric Inventory (NPI)</a:t>
            </a:r>
          </a:p>
        </p:txBody>
      </p:sp>
      <p:grpSp>
        <p:nvGrpSpPr>
          <p:cNvPr id="4" name="Group 3">
            <a:extLst>
              <a:ext uri="{FF2B5EF4-FFF2-40B4-BE49-F238E27FC236}">
                <a16:creationId xmlns:a16="http://schemas.microsoft.com/office/drawing/2014/main" id="{27EBC31D-5A1F-5783-BB70-DC3DD869B419}"/>
              </a:ext>
            </a:extLst>
          </p:cNvPr>
          <p:cNvGrpSpPr/>
          <p:nvPr/>
        </p:nvGrpSpPr>
        <p:grpSpPr>
          <a:xfrm>
            <a:off x="9040535" y="6078799"/>
            <a:ext cx="3028428" cy="652003"/>
            <a:chOff x="5595456" y="4337108"/>
            <a:chExt cx="3028428" cy="652003"/>
          </a:xfrm>
        </p:grpSpPr>
        <p:sp>
          <p:nvSpPr>
            <p:cNvPr id="6" name="TextBox 5">
              <a:extLst>
                <a:ext uri="{FF2B5EF4-FFF2-40B4-BE49-F238E27FC236}">
                  <a16:creationId xmlns:a16="http://schemas.microsoft.com/office/drawing/2014/main" id="{935FEF6C-73B8-F32F-1BEB-62F6C13D8889}"/>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7" name="Picture 6">
              <a:extLst>
                <a:ext uri="{FF2B5EF4-FFF2-40B4-BE49-F238E27FC236}">
                  <a16:creationId xmlns:a16="http://schemas.microsoft.com/office/drawing/2014/main" id="{2398A611-6D03-61A8-09DA-07037EB69D60}"/>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grpSp>
        <p:nvGrpSpPr>
          <p:cNvPr id="8" name="Group 7">
            <a:extLst>
              <a:ext uri="{FF2B5EF4-FFF2-40B4-BE49-F238E27FC236}">
                <a16:creationId xmlns:a16="http://schemas.microsoft.com/office/drawing/2014/main" id="{320D43A3-C6CA-185E-DB1F-14E296BDC8AA}"/>
              </a:ext>
            </a:extLst>
          </p:cNvPr>
          <p:cNvGrpSpPr/>
          <p:nvPr/>
        </p:nvGrpSpPr>
        <p:grpSpPr>
          <a:xfrm>
            <a:off x="6442546" y="889855"/>
            <a:ext cx="5299364" cy="5161258"/>
            <a:chOff x="5252159" y="1441373"/>
            <a:chExt cx="5299364" cy="4527633"/>
          </a:xfrm>
        </p:grpSpPr>
        <p:pic>
          <p:nvPicPr>
            <p:cNvPr id="9" name="Picture 8">
              <a:extLst>
                <a:ext uri="{FF2B5EF4-FFF2-40B4-BE49-F238E27FC236}">
                  <a16:creationId xmlns:a16="http://schemas.microsoft.com/office/drawing/2014/main" id="{1E3B5D88-D861-7B3A-F396-8A8E5D94DF55}"/>
                </a:ext>
              </a:extLst>
            </p:cNvPr>
            <p:cNvPicPr>
              <a:picLocks noChangeAspect="1"/>
            </p:cNvPicPr>
            <p:nvPr/>
          </p:nvPicPr>
          <p:blipFill rotWithShape="1">
            <a:blip r:embed="rId3"/>
            <a:srcRect t="78964" b="4855"/>
            <a:stretch>
              <a:fillRect/>
            </a:stretch>
          </p:blipFill>
          <p:spPr>
            <a:xfrm>
              <a:off x="5252160" y="1441373"/>
              <a:ext cx="5299363" cy="110971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A75CC400-7F26-E80E-050C-DBC7F22F2485}"/>
                </a:ext>
              </a:extLst>
            </p:cNvPr>
            <p:cNvPicPr>
              <a:picLocks noChangeAspect="1"/>
            </p:cNvPicPr>
            <p:nvPr/>
          </p:nvPicPr>
          <p:blipFill rotWithShape="1">
            <a:blip r:embed="rId4"/>
            <a:srcRect t="4855" b="44337"/>
            <a:stretch>
              <a:fillRect/>
            </a:stretch>
          </p:blipFill>
          <p:spPr>
            <a:xfrm>
              <a:off x="5252159" y="2484520"/>
              <a:ext cx="5299363" cy="3484486"/>
            </a:xfrm>
            <a:prstGeom prst="rect">
              <a:avLst/>
            </a:prstGeom>
            <a:ln>
              <a:noFill/>
            </a:ln>
            <a:effectLst>
              <a:outerShdw blurRad="292100" dist="139700" dir="2700000" algn="tl" rotWithShape="0">
                <a:srgbClr val="333333">
                  <a:alpha val="65000"/>
                </a:srgbClr>
              </a:outerShdw>
            </a:effectLst>
          </p:spPr>
        </p:pic>
      </p:grpSp>
      <p:pic>
        <p:nvPicPr>
          <p:cNvPr id="11" name="Picture 10">
            <a:extLst>
              <a:ext uri="{FF2B5EF4-FFF2-40B4-BE49-F238E27FC236}">
                <a16:creationId xmlns:a16="http://schemas.microsoft.com/office/drawing/2014/main" id="{11E10672-BDAE-4887-DE7C-6D8DA6EBDFAC}"/>
              </a:ext>
            </a:extLst>
          </p:cNvPr>
          <p:cNvPicPr>
            <a:picLocks noChangeAspect="1"/>
          </p:cNvPicPr>
          <p:nvPr/>
        </p:nvPicPr>
        <p:blipFill rotWithShape="1">
          <a:blip r:embed="rId5"/>
          <a:srcRect t="6909" b="7568"/>
          <a:stretch>
            <a:fillRect/>
          </a:stretch>
        </p:blipFill>
        <p:spPr>
          <a:xfrm>
            <a:off x="441814" y="845656"/>
            <a:ext cx="5918200" cy="58127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15840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Non-cognitive domain</a:t>
            </a:r>
            <a:r>
              <a:rPr lang="en-MY" sz="2400" b="1" dirty="0">
                <a:solidFill>
                  <a:schemeClr val="accent1">
                    <a:lumMod val="75000"/>
                  </a:schemeClr>
                </a:solidFill>
                <a:cs typeface="Aharoni" panose="02010803020104030203" pitchFamily="2" charset="-79"/>
              </a:rPr>
              <a:t>-2</a:t>
            </a:r>
            <a:endParaRPr lang="en-MY" sz="4400" b="1" dirty="0">
              <a:solidFill>
                <a:schemeClr val="accent1">
                  <a:lumMod val="75000"/>
                </a:schemeClr>
              </a:solidFill>
              <a:cs typeface="Aharoni" panose="02010803020104030203" pitchFamily="2" charset="-79"/>
            </a:endParaRP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19093"/>
            <a:ext cx="8848406" cy="4587350"/>
          </a:xfrm>
        </p:spPr>
        <p:txBody>
          <a:bodyPr>
            <a:normAutofit/>
          </a:bodyPr>
          <a:lstStyle/>
          <a:p>
            <a:pPr algn="just">
              <a:spcBef>
                <a:spcPts val="0"/>
              </a:spcBef>
            </a:pPr>
            <a:r>
              <a:rPr lang="en-US" sz="2800" dirty="0">
                <a:latin typeface="Calibri" panose="020F0502020204030204" pitchFamily="34" charset="0"/>
                <a:cs typeface="Calibri" panose="020F0502020204030204" pitchFamily="34" charset="0"/>
              </a:rPr>
              <a:t>The NPI and </a:t>
            </a:r>
            <a:r>
              <a:rPr lang="en-US" sz="2800" b="1" dirty="0">
                <a:latin typeface="Calibri" panose="020F0502020204030204" pitchFamily="34" charset="0"/>
                <a:cs typeface="Calibri" panose="020F0502020204030204" pitchFamily="34" charset="0"/>
              </a:rPr>
              <a:t>Behavioral Pathology in Alzheimer’s Disease Rating Scale (BEHAVE-AD) </a:t>
            </a:r>
            <a:r>
              <a:rPr lang="en-US" sz="2800" dirty="0">
                <a:latin typeface="Calibri" panose="020F0502020204030204" pitchFamily="34" charset="0"/>
                <a:cs typeface="Calibri" panose="020F0502020204030204" pitchFamily="34" charset="0"/>
              </a:rPr>
              <a:t>were </a:t>
            </a:r>
            <a:r>
              <a:rPr lang="en-US" sz="2800" dirty="0" err="1">
                <a:latin typeface="Calibri" panose="020F0502020204030204" pitchFamily="34" charset="0"/>
                <a:cs typeface="Calibri" panose="020F0502020204030204" pitchFamily="34" charset="0"/>
              </a:rPr>
              <a:t>utilised</a:t>
            </a:r>
            <a:r>
              <a:rPr lang="en-US" sz="2800" dirty="0">
                <a:latin typeface="Calibri" panose="020F0502020204030204" pitchFamily="34" charset="0"/>
                <a:cs typeface="Calibri" panose="020F0502020204030204" pitchFamily="34" charset="0"/>
              </a:rPr>
              <a:t>: </a:t>
            </a:r>
          </a:p>
          <a:p>
            <a:pPr marL="808038" lvl="1" indent="-442913" algn="just">
              <a:spcBef>
                <a:spcPts val="0"/>
              </a:spcBef>
              <a:buFont typeface="Wingdings" panose="05000000000000000000" pitchFamily="2" charset="2"/>
              <a:buChar char="Ø"/>
            </a:pPr>
            <a:r>
              <a:rPr lang="en-US" sz="2600" dirty="0">
                <a:latin typeface="Calibri" panose="020F0502020204030204" pitchFamily="34" charset="0"/>
                <a:cs typeface="Calibri" panose="020F0502020204030204" pitchFamily="34" charset="0"/>
              </a:rPr>
              <a:t>to assess the presence and severity of </a:t>
            </a:r>
            <a:r>
              <a:rPr lang="en-US" sz="2600" dirty="0" err="1">
                <a:latin typeface="Calibri" panose="020F0502020204030204" pitchFamily="34" charset="0"/>
                <a:cs typeface="Calibri" panose="020F0502020204030204" pitchFamily="34" charset="0"/>
              </a:rPr>
              <a:t>behavioural</a:t>
            </a:r>
            <a:r>
              <a:rPr lang="en-US" sz="2600" dirty="0">
                <a:latin typeface="Calibri" panose="020F0502020204030204" pitchFamily="34" charset="0"/>
                <a:cs typeface="Calibri" panose="020F0502020204030204" pitchFamily="34" charset="0"/>
              </a:rPr>
              <a:t> and psychological symptoms in PWD with proven good psychometric properties, sensitivity to pharmacological and non-pharmacological interventions, and applicability to various institutional, outpatient and community settings</a:t>
            </a:r>
            <a:r>
              <a:rPr lang="en-US" sz="2600" baseline="30000" dirty="0">
                <a:latin typeface="Calibri" panose="020F0502020204030204" pitchFamily="34" charset="0"/>
                <a:cs typeface="Calibri" panose="020F0502020204030204" pitchFamily="34" charset="0"/>
              </a:rPr>
              <a:t>45</a:t>
            </a:r>
          </a:p>
          <a:p>
            <a:pPr marL="808038" lvl="1" indent="-442913" algn="just">
              <a:spcBef>
                <a:spcPts val="0"/>
              </a:spcBef>
              <a:buFont typeface="Wingdings" panose="05000000000000000000" pitchFamily="2" charset="2"/>
              <a:buChar char="Ø"/>
            </a:pPr>
            <a:r>
              <a:rPr lang="en-US" sz="2600" dirty="0">
                <a:latin typeface="Calibri" panose="020F0502020204030204" pitchFamily="34" charset="0"/>
                <a:cs typeface="Calibri" panose="020F0502020204030204" pitchFamily="34" charset="0"/>
              </a:rPr>
              <a:t>in particular to identify delusions and hallucinations in PWD among the nursing home residents</a:t>
            </a:r>
            <a:r>
              <a:rPr lang="en-US" sz="2600" baseline="30000" dirty="0">
                <a:latin typeface="Calibri" panose="020F0502020204030204" pitchFamily="34" charset="0"/>
                <a:cs typeface="Calibri" panose="020F0502020204030204" pitchFamily="34" charset="0"/>
              </a:rPr>
              <a:t>46</a:t>
            </a:r>
          </a:p>
        </p:txBody>
      </p:sp>
      <p:sp>
        <p:nvSpPr>
          <p:cNvPr id="7" name="TextBox 6">
            <a:extLst>
              <a:ext uri="{FF2B5EF4-FFF2-40B4-BE49-F238E27FC236}">
                <a16:creationId xmlns:a16="http://schemas.microsoft.com/office/drawing/2014/main" id="{6BF93FD1-93A5-418E-AC88-6CB8527A130C}"/>
              </a:ext>
            </a:extLst>
          </p:cNvPr>
          <p:cNvSpPr txBox="1"/>
          <p:nvPr/>
        </p:nvSpPr>
        <p:spPr>
          <a:xfrm>
            <a:off x="460734" y="5951394"/>
            <a:ext cx="8452608" cy="769441"/>
          </a:xfrm>
          <a:prstGeom prst="rect">
            <a:avLst/>
          </a:prstGeom>
          <a:noFill/>
        </p:spPr>
        <p:txBody>
          <a:bodyPr wrap="square">
            <a:spAutoFit/>
          </a:bodyPr>
          <a:lstStyle/>
          <a:p>
            <a:pPr marL="228600" indent="-228600" algn="just">
              <a:buFont typeface="+mj-lt"/>
              <a:buAutoNum type="arabicPeriod" startAt="45"/>
            </a:pPr>
            <a:r>
              <a:rPr lang="en-US" sz="1100" dirty="0">
                <a:latin typeface="Calibri" panose="020F0502020204030204" pitchFamily="34" charset="0"/>
                <a:cs typeface="Calibri" panose="020F0502020204030204" pitchFamily="34" charset="0"/>
              </a:rPr>
              <a:t>Jeon YH, </a:t>
            </a:r>
            <a:r>
              <a:rPr lang="en-US" sz="1100" dirty="0" err="1">
                <a:latin typeface="Calibri" panose="020F0502020204030204" pitchFamily="34" charset="0"/>
                <a:cs typeface="Calibri" panose="020F0502020204030204" pitchFamily="34" charset="0"/>
              </a:rPr>
              <a:t>Sansoni</a:t>
            </a:r>
            <a:r>
              <a:rPr lang="en-US" sz="1100" dirty="0">
                <a:latin typeface="Calibri" panose="020F0502020204030204" pitchFamily="34" charset="0"/>
                <a:cs typeface="Calibri" panose="020F0502020204030204" pitchFamily="34" charset="0"/>
              </a:rPr>
              <a:t> J, Low LF, et al. Recommended measures for the assessment of behavioral disturbances associated with dementia. The American journal of geriatric psychiatry : official journal of the American Association for Geriatric Psychiatry. 2011;19(5):403-15.</a:t>
            </a:r>
          </a:p>
          <a:p>
            <a:pPr marL="228600" indent="-228600" algn="just">
              <a:buFont typeface="+mj-lt"/>
              <a:buAutoNum type="arabicPeriod" startAt="45"/>
            </a:pPr>
            <a:r>
              <a:rPr lang="en-US" sz="1100" dirty="0">
                <a:latin typeface="Calibri" panose="020F0502020204030204" pitchFamily="34" charset="0"/>
                <a:cs typeface="Calibri" panose="020F0502020204030204" pitchFamily="34" charset="0"/>
              </a:rPr>
              <a:t>Cohen-Mansfield J, </a:t>
            </a:r>
            <a:r>
              <a:rPr lang="en-US" sz="1100" dirty="0" err="1">
                <a:latin typeface="Calibri" panose="020F0502020204030204" pitchFamily="34" charset="0"/>
                <a:cs typeface="Calibri" panose="020F0502020204030204" pitchFamily="34" charset="0"/>
              </a:rPr>
              <a:t>Golander</a:t>
            </a:r>
            <a:r>
              <a:rPr lang="en-US" sz="1100" dirty="0">
                <a:latin typeface="Calibri" panose="020F0502020204030204" pitchFamily="34" charset="0"/>
                <a:cs typeface="Calibri" panose="020F0502020204030204" pitchFamily="34" charset="0"/>
              </a:rPr>
              <a:t> H. The measurement of psychosis in dementia: a comparison of assessment tools. Alzheimer disease and associated disorders. 2011;25(2):101-8.</a:t>
            </a:r>
          </a:p>
        </p:txBody>
      </p:sp>
    </p:spTree>
    <p:extLst>
      <p:ext uri="{BB962C8B-B14F-4D97-AF65-F5344CB8AC3E}">
        <p14:creationId xmlns:p14="http://schemas.microsoft.com/office/powerpoint/2010/main" val="3335143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Learning Objectives</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669143"/>
            <a:ext cx="8596668" cy="4337300"/>
          </a:xfrm>
        </p:spPr>
        <p:txBody>
          <a:bodyPr>
            <a:normAutofit fontScale="92500" lnSpcReduction="20000"/>
          </a:bodyPr>
          <a:lstStyle/>
          <a:p>
            <a:pPr marL="514350" indent="-514350" algn="just">
              <a:buAutoNum type="arabicPeriod"/>
            </a:pPr>
            <a:r>
              <a:rPr lang="en-US" sz="3200" dirty="0">
                <a:latin typeface="Calibri" panose="020F0502020204030204" pitchFamily="34" charset="0"/>
                <a:cs typeface="Calibri" panose="020F0502020204030204" pitchFamily="34" charset="0"/>
              </a:rPr>
              <a:t>To learn about evaluation on cognitive and non-cognitive assessment for dementia </a:t>
            </a:r>
          </a:p>
          <a:p>
            <a:pPr marL="914400" lvl="1" indent="-514350" algn="just">
              <a:buFont typeface="Wingdings" panose="05000000000000000000" pitchFamily="2" charset="2"/>
              <a:buChar char="§"/>
            </a:pPr>
            <a:r>
              <a:rPr lang="en-US" sz="3000" dirty="0">
                <a:latin typeface="Calibri" panose="020F0502020204030204" pitchFamily="34" charset="0"/>
                <a:cs typeface="Calibri" panose="020F0502020204030204" pitchFamily="34" charset="0"/>
              </a:rPr>
              <a:t>History </a:t>
            </a:r>
          </a:p>
          <a:p>
            <a:pPr marL="914400" lvl="1" indent="-514350" algn="just">
              <a:buFont typeface="Wingdings" panose="05000000000000000000" pitchFamily="2" charset="2"/>
              <a:buChar char="§"/>
            </a:pPr>
            <a:r>
              <a:rPr lang="en-US" sz="3000" dirty="0">
                <a:latin typeface="Calibri" panose="020F0502020204030204" pitchFamily="34" charset="0"/>
                <a:cs typeface="Calibri" panose="020F0502020204030204" pitchFamily="34" charset="0"/>
              </a:rPr>
              <a:t>Physical examination</a:t>
            </a:r>
          </a:p>
          <a:p>
            <a:pPr marL="914400" lvl="1" indent="-514350" algn="just">
              <a:buFont typeface="Wingdings" panose="05000000000000000000" pitchFamily="2" charset="2"/>
              <a:buChar char="§"/>
            </a:pPr>
            <a:r>
              <a:rPr lang="en-US" sz="3000" dirty="0">
                <a:latin typeface="Calibri" panose="020F0502020204030204" pitchFamily="34" charset="0"/>
                <a:cs typeface="Calibri" panose="020F0502020204030204" pitchFamily="34" charset="0"/>
              </a:rPr>
              <a:t>Blood test and imaging </a:t>
            </a:r>
          </a:p>
          <a:p>
            <a:pPr marL="914400" lvl="1" indent="-514350" algn="just">
              <a:buFont typeface="Wingdings" panose="05000000000000000000" pitchFamily="2" charset="2"/>
              <a:buChar char="§"/>
            </a:pPr>
            <a:r>
              <a:rPr lang="en-US" sz="3000" dirty="0">
                <a:latin typeface="Calibri" panose="020F0502020204030204" pitchFamily="34" charset="0"/>
                <a:cs typeface="Calibri" panose="020F0502020204030204" pitchFamily="34" charset="0"/>
              </a:rPr>
              <a:t>Diagnostic criteria </a:t>
            </a:r>
            <a:endParaRPr lang="en-US" sz="3200" dirty="0">
              <a:latin typeface="Calibri" panose="020F0502020204030204" pitchFamily="34" charset="0"/>
              <a:cs typeface="Calibri" panose="020F0502020204030204" pitchFamily="34" charset="0"/>
            </a:endParaRPr>
          </a:p>
          <a:p>
            <a:pPr marL="514350" indent="-514350" algn="just">
              <a:buAutoNum type="arabicPeriod"/>
            </a:pPr>
            <a:r>
              <a:rPr lang="en-US" sz="3200" dirty="0">
                <a:latin typeface="Calibri" panose="020F0502020204030204" pitchFamily="34" charset="0"/>
                <a:cs typeface="Calibri" panose="020F0502020204030204" pitchFamily="34" charset="0"/>
              </a:rPr>
              <a:t>To learn about dementia mimicking conditions</a:t>
            </a:r>
          </a:p>
          <a:p>
            <a:pPr marL="514350" indent="-514350" algn="just">
              <a:buAutoNum type="arabicPeriod"/>
            </a:pPr>
            <a:r>
              <a:rPr lang="en-US" sz="3200" dirty="0">
                <a:latin typeface="Calibri" panose="020F0502020204030204" pitchFamily="34" charset="0"/>
                <a:cs typeface="Calibri" panose="020F0502020204030204" pitchFamily="34" charset="0"/>
              </a:rPr>
              <a:t>To be familiar with the use of rating scales to assess non-cognitive domains</a:t>
            </a:r>
          </a:p>
        </p:txBody>
      </p:sp>
    </p:spTree>
    <p:extLst>
      <p:ext uri="{BB962C8B-B14F-4D97-AF65-F5344CB8AC3E}">
        <p14:creationId xmlns:p14="http://schemas.microsoft.com/office/powerpoint/2010/main" val="2212074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580675-3B38-4061-823C-3B507233FDE3}"/>
              </a:ext>
            </a:extLst>
          </p:cNvPr>
          <p:cNvPicPr>
            <a:picLocks noChangeAspect="1"/>
          </p:cNvPicPr>
          <p:nvPr/>
        </p:nvPicPr>
        <p:blipFill rotWithShape="1">
          <a:blip r:embed="rId2"/>
          <a:srcRect t="1928"/>
          <a:stretch/>
        </p:blipFill>
        <p:spPr>
          <a:xfrm>
            <a:off x="3486609" y="1365332"/>
            <a:ext cx="3306039" cy="5386285"/>
          </a:xfrm>
          <a:prstGeom prst="rect">
            <a:avLst/>
          </a:prstGeom>
          <a:ln>
            <a:noFill/>
          </a:ln>
          <a:effectLst>
            <a:outerShdw blurRad="292100" dist="139700" dir="2700000" algn="tl" rotWithShape="0">
              <a:srgbClr val="333333">
                <a:alpha val="65000"/>
              </a:srgbClr>
            </a:outerShdw>
          </a:effectLst>
        </p:spPr>
      </p:pic>
      <p:sp>
        <p:nvSpPr>
          <p:cNvPr id="3" name="Title 1">
            <a:extLst>
              <a:ext uri="{FF2B5EF4-FFF2-40B4-BE49-F238E27FC236}">
                <a16:creationId xmlns:a16="http://schemas.microsoft.com/office/drawing/2014/main" id="{4705D407-1748-AEEE-7A90-C273B7ECBA74}"/>
              </a:ext>
            </a:extLst>
          </p:cNvPr>
          <p:cNvSpPr txBox="1">
            <a:spLocks/>
          </p:cNvSpPr>
          <p:nvPr/>
        </p:nvSpPr>
        <p:spPr>
          <a:xfrm>
            <a:off x="538364" y="207457"/>
            <a:ext cx="9572681" cy="1122149"/>
          </a:xfrm>
          <a:prstGeom prst="rect">
            <a:avLst/>
          </a:prstGeom>
        </p:spPr>
        <p:txBody>
          <a:bodyPr>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MY" sz="3200" b="1" dirty="0" err="1">
                <a:solidFill>
                  <a:schemeClr val="accent1">
                    <a:lumMod val="75000"/>
                  </a:schemeClr>
                </a:solidFill>
              </a:rPr>
              <a:t>Behavioral</a:t>
            </a:r>
            <a:r>
              <a:rPr lang="en-MY" sz="3200" b="1" dirty="0">
                <a:solidFill>
                  <a:schemeClr val="accent1">
                    <a:lumMod val="75000"/>
                  </a:schemeClr>
                </a:solidFill>
              </a:rPr>
              <a:t> Pathology in Alzheimer’s Disease Rating Scale (BEHAVE-AD)</a:t>
            </a:r>
          </a:p>
        </p:txBody>
      </p:sp>
      <p:grpSp>
        <p:nvGrpSpPr>
          <p:cNvPr id="5" name="Group 4">
            <a:extLst>
              <a:ext uri="{FF2B5EF4-FFF2-40B4-BE49-F238E27FC236}">
                <a16:creationId xmlns:a16="http://schemas.microsoft.com/office/drawing/2014/main" id="{72CD279F-458E-C97D-419F-2C68FBC5BA91}"/>
              </a:ext>
            </a:extLst>
          </p:cNvPr>
          <p:cNvGrpSpPr/>
          <p:nvPr/>
        </p:nvGrpSpPr>
        <p:grpSpPr>
          <a:xfrm>
            <a:off x="9040535" y="6078799"/>
            <a:ext cx="3028428" cy="652003"/>
            <a:chOff x="5595456" y="4337108"/>
            <a:chExt cx="3028428" cy="652003"/>
          </a:xfrm>
        </p:grpSpPr>
        <p:sp>
          <p:nvSpPr>
            <p:cNvPr id="6" name="TextBox 5">
              <a:extLst>
                <a:ext uri="{FF2B5EF4-FFF2-40B4-BE49-F238E27FC236}">
                  <a16:creationId xmlns:a16="http://schemas.microsoft.com/office/drawing/2014/main" id="{4CFC0189-22DD-C7F6-5AD9-510B8F0789C0}"/>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7" name="Picture 6">
              <a:extLst>
                <a:ext uri="{FF2B5EF4-FFF2-40B4-BE49-F238E27FC236}">
                  <a16:creationId xmlns:a16="http://schemas.microsoft.com/office/drawing/2014/main" id="{04EF0714-1B8C-5850-6144-538589C3577A}"/>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6569946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Non-cognitive domain</a:t>
            </a:r>
            <a:r>
              <a:rPr lang="en-MY" sz="2400" b="1" dirty="0">
                <a:solidFill>
                  <a:schemeClr val="accent1">
                    <a:lumMod val="75000"/>
                  </a:schemeClr>
                </a:solidFill>
                <a:cs typeface="Aharoni" panose="02010803020104030203" pitchFamily="2" charset="-79"/>
              </a:rPr>
              <a:t>-3</a:t>
            </a:r>
            <a:endParaRPr lang="en-MY" sz="4400" b="1" dirty="0">
              <a:solidFill>
                <a:schemeClr val="accent1">
                  <a:lumMod val="75000"/>
                </a:schemeClr>
              </a:solidFill>
              <a:cs typeface="Aharoni" panose="02010803020104030203" pitchFamily="2" charset="-79"/>
            </a:endParaRP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19093"/>
            <a:ext cx="8848406" cy="4587350"/>
          </a:xfrm>
        </p:spPr>
        <p:txBody>
          <a:bodyPr>
            <a:normAutofit/>
          </a:bodyPr>
          <a:lstStyle/>
          <a:p>
            <a:pPr algn="just">
              <a:spcBef>
                <a:spcPts val="0"/>
              </a:spcBef>
            </a:pPr>
            <a:r>
              <a:rPr lang="en-US" sz="2800" dirty="0">
                <a:latin typeface="Calibri" panose="020F0502020204030204" pitchFamily="34" charset="0"/>
                <a:cs typeface="Calibri" panose="020F0502020204030204" pitchFamily="34" charset="0"/>
              </a:rPr>
              <a:t>A cut-off score ≤5 and ≤7 for</a:t>
            </a:r>
            <a:r>
              <a:rPr lang="en-US" sz="2800" b="1" dirty="0">
                <a:latin typeface="Calibri" panose="020F0502020204030204" pitchFamily="34" charset="0"/>
                <a:cs typeface="Calibri" panose="020F0502020204030204" pitchFamily="34" charset="0"/>
              </a:rPr>
              <a:t> Cornell Scale for Depression in Dementia (CSDD)</a:t>
            </a:r>
            <a:r>
              <a:rPr lang="en-US" sz="2800" dirty="0">
                <a:latin typeface="Calibri" panose="020F0502020204030204" pitchFamily="34" charset="0"/>
                <a:cs typeface="Calibri" panose="020F0502020204030204" pitchFamily="34" charset="0"/>
              </a:rPr>
              <a:t> and </a:t>
            </a:r>
            <a:r>
              <a:rPr lang="en-US" sz="2800" b="1" dirty="0">
                <a:latin typeface="Calibri" panose="020F0502020204030204" pitchFamily="34" charset="0"/>
                <a:cs typeface="Calibri" panose="020F0502020204030204" pitchFamily="34" charset="0"/>
              </a:rPr>
              <a:t>Montgomery-</a:t>
            </a:r>
            <a:r>
              <a:rPr lang="en-US" sz="2800" b="1" dirty="0" err="1">
                <a:latin typeface="Calibri" panose="020F0502020204030204" pitchFamily="34" charset="0"/>
                <a:cs typeface="Calibri" panose="020F0502020204030204" pitchFamily="34" charset="0"/>
              </a:rPr>
              <a:t>Asberg</a:t>
            </a:r>
            <a:r>
              <a:rPr lang="en-US" sz="2800" b="1" dirty="0">
                <a:latin typeface="Calibri" panose="020F0502020204030204" pitchFamily="34" charset="0"/>
                <a:cs typeface="Calibri" panose="020F0502020204030204" pitchFamily="34" charset="0"/>
              </a:rPr>
              <a:t> Depression Rating Scale (MADRS)</a:t>
            </a:r>
            <a:r>
              <a:rPr lang="en-US" sz="2800" dirty="0">
                <a:latin typeface="Calibri" panose="020F0502020204030204" pitchFamily="34" charset="0"/>
                <a:cs typeface="Calibri" panose="020F0502020204030204" pitchFamily="34" charset="0"/>
              </a:rPr>
              <a:t> respectively give a 100% sensitivity in the screening of depression in nursing home residents with dementia when the source of information is from the professional caregivers.</a:t>
            </a:r>
            <a:r>
              <a:rPr lang="en-US" sz="2800" baseline="30000" dirty="0">
                <a:latin typeface="Calibri" panose="020F0502020204030204" pitchFamily="34" charset="0"/>
                <a:cs typeface="Calibri" panose="020F0502020204030204" pitchFamily="34" charset="0"/>
              </a:rPr>
              <a:t>47</a:t>
            </a:r>
          </a:p>
          <a:p>
            <a:pPr algn="just">
              <a:spcBef>
                <a:spcPts val="0"/>
              </a:spcBef>
            </a:pPr>
            <a:r>
              <a:rPr lang="en-US" sz="2800" b="1" dirty="0">
                <a:latin typeface="Calibri" panose="020F0502020204030204" pitchFamily="34" charset="0"/>
                <a:cs typeface="Calibri" panose="020F0502020204030204" pitchFamily="34" charset="0"/>
              </a:rPr>
              <a:t>Geriatric Depression Scale (GDS) </a:t>
            </a:r>
            <a:r>
              <a:rPr lang="en-US" sz="2800" dirty="0">
                <a:latin typeface="Calibri" panose="020F0502020204030204" pitchFamily="34" charset="0"/>
                <a:cs typeface="Calibri" panose="020F0502020204030204" pitchFamily="34" charset="0"/>
              </a:rPr>
              <a:t>is also an effective screening tool for depression in the older people.</a:t>
            </a:r>
            <a:r>
              <a:rPr lang="en-US" sz="2800" baseline="30000" dirty="0">
                <a:latin typeface="Calibri" panose="020F0502020204030204" pitchFamily="34" charset="0"/>
                <a:cs typeface="Calibri" panose="020F0502020204030204" pitchFamily="34" charset="0"/>
              </a:rPr>
              <a:t>10</a:t>
            </a:r>
          </a:p>
        </p:txBody>
      </p:sp>
      <p:sp>
        <p:nvSpPr>
          <p:cNvPr id="7" name="TextBox 6">
            <a:extLst>
              <a:ext uri="{FF2B5EF4-FFF2-40B4-BE49-F238E27FC236}">
                <a16:creationId xmlns:a16="http://schemas.microsoft.com/office/drawing/2014/main" id="{6BF93FD1-93A5-418E-AC88-6CB8527A130C}"/>
              </a:ext>
            </a:extLst>
          </p:cNvPr>
          <p:cNvSpPr txBox="1"/>
          <p:nvPr/>
        </p:nvSpPr>
        <p:spPr>
          <a:xfrm>
            <a:off x="460734" y="5899805"/>
            <a:ext cx="8452608" cy="830997"/>
          </a:xfrm>
          <a:prstGeom prst="rect">
            <a:avLst/>
          </a:prstGeom>
          <a:noFill/>
        </p:spPr>
        <p:txBody>
          <a:bodyPr wrap="square">
            <a:spAutoFit/>
          </a:bodyPr>
          <a:lstStyle/>
          <a:p>
            <a:pPr marL="228600" indent="-228600" algn="just">
              <a:buFont typeface="+mj-lt"/>
              <a:buAutoNum type="arabicPeriod" startAt="47"/>
            </a:pPr>
            <a:r>
              <a:rPr lang="en-US" sz="1200" dirty="0" err="1">
                <a:latin typeface="Calibri" panose="020F0502020204030204" pitchFamily="34" charset="0"/>
                <a:cs typeface="Calibri" panose="020F0502020204030204" pitchFamily="34" charset="0"/>
              </a:rPr>
              <a:t>Leontjevas</a:t>
            </a:r>
            <a:r>
              <a:rPr lang="en-US" sz="1200" dirty="0">
                <a:latin typeface="Calibri" panose="020F0502020204030204" pitchFamily="34" charset="0"/>
                <a:cs typeface="Calibri" panose="020F0502020204030204" pitchFamily="34" charset="0"/>
              </a:rPr>
              <a:t> R, Gerritsen DL, </a:t>
            </a:r>
            <a:r>
              <a:rPr lang="en-US" sz="1200" dirty="0" err="1">
                <a:latin typeface="Calibri" panose="020F0502020204030204" pitchFamily="34" charset="0"/>
                <a:cs typeface="Calibri" panose="020F0502020204030204" pitchFamily="34" charset="0"/>
              </a:rPr>
              <a:t>Vernooij-Dassen</a:t>
            </a:r>
            <a:r>
              <a:rPr lang="en-US" sz="1200" dirty="0">
                <a:latin typeface="Calibri" panose="020F0502020204030204" pitchFamily="34" charset="0"/>
                <a:cs typeface="Calibri" panose="020F0502020204030204" pitchFamily="34" charset="0"/>
              </a:rPr>
              <a:t> MJ, et al. Comparative validation of proxy-based Montgomery-</a:t>
            </a:r>
            <a:r>
              <a:rPr lang="en-US" sz="1200" dirty="0" err="1">
                <a:latin typeface="Calibri" panose="020F0502020204030204" pitchFamily="34" charset="0"/>
                <a:cs typeface="Calibri" panose="020F0502020204030204" pitchFamily="34" charset="0"/>
              </a:rPr>
              <a:t>Åsberg</a:t>
            </a:r>
            <a:r>
              <a:rPr lang="en-US" sz="1200" dirty="0">
                <a:latin typeface="Calibri" panose="020F0502020204030204" pitchFamily="34" charset="0"/>
                <a:cs typeface="Calibri" panose="020F0502020204030204" pitchFamily="34" charset="0"/>
              </a:rPr>
              <a:t> depression rating scale and </a:t>
            </a:r>
            <a:r>
              <a:rPr lang="en-US" sz="1200" dirty="0" err="1">
                <a:latin typeface="Calibri" panose="020F0502020204030204" pitchFamily="34" charset="0"/>
                <a:cs typeface="Calibri" panose="020F0502020204030204" pitchFamily="34" charset="0"/>
              </a:rPr>
              <a:t>cornell</a:t>
            </a:r>
            <a:r>
              <a:rPr lang="en-US" sz="1200" dirty="0">
                <a:latin typeface="Calibri" panose="020F0502020204030204" pitchFamily="34" charset="0"/>
                <a:cs typeface="Calibri" panose="020F0502020204030204" pitchFamily="34" charset="0"/>
              </a:rPr>
              <a:t> scale for depression in dementia in nursing home residents with dementia. The American journal of geriatric psychiatry : official journal of the American Association for Geriatric Psychiatry. 2012;20(11):985-93.</a:t>
            </a:r>
          </a:p>
          <a:p>
            <a:pPr marL="228600" indent="-228600" algn="just">
              <a:buFont typeface="+mj-lt"/>
              <a:buAutoNum type="arabicPeriod" startAt="10"/>
            </a:pPr>
            <a:r>
              <a:rPr lang="en-US" sz="1200" dirty="0">
                <a:latin typeface="Calibri" panose="020F0502020204030204" pitchFamily="34" charset="0"/>
                <a:cs typeface="Calibri" panose="020F0502020204030204" pitchFamily="34" charset="0"/>
              </a:rPr>
              <a:t>Ministry of Health Malaysia. Management of Dementia (Second Edition). Putrajaya: Ministry of Health Malaysia; 2009.</a:t>
            </a:r>
          </a:p>
        </p:txBody>
      </p:sp>
    </p:spTree>
    <p:extLst>
      <p:ext uri="{BB962C8B-B14F-4D97-AF65-F5344CB8AC3E}">
        <p14:creationId xmlns:p14="http://schemas.microsoft.com/office/powerpoint/2010/main" val="1619343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339ADF6-B4CB-47B4-AC82-159F35CF1FEC}"/>
              </a:ext>
            </a:extLst>
          </p:cNvPr>
          <p:cNvPicPr>
            <a:picLocks noChangeAspect="1"/>
          </p:cNvPicPr>
          <p:nvPr/>
        </p:nvPicPr>
        <p:blipFill rotWithShape="1">
          <a:blip r:embed="rId2"/>
          <a:srcRect t="4980"/>
          <a:stretch/>
        </p:blipFill>
        <p:spPr>
          <a:xfrm>
            <a:off x="1865434" y="170761"/>
            <a:ext cx="7085337" cy="6516477"/>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073C5434-EAF5-2A30-57A2-797FDAACC3BE}"/>
              </a:ext>
            </a:extLst>
          </p:cNvPr>
          <p:cNvGrpSpPr/>
          <p:nvPr/>
        </p:nvGrpSpPr>
        <p:grpSpPr>
          <a:xfrm>
            <a:off x="9040535" y="6078799"/>
            <a:ext cx="3028428" cy="652003"/>
            <a:chOff x="5595456" y="4337108"/>
            <a:chExt cx="3028428" cy="652003"/>
          </a:xfrm>
        </p:grpSpPr>
        <p:sp>
          <p:nvSpPr>
            <p:cNvPr id="4" name="TextBox 3">
              <a:extLst>
                <a:ext uri="{FF2B5EF4-FFF2-40B4-BE49-F238E27FC236}">
                  <a16:creationId xmlns:a16="http://schemas.microsoft.com/office/drawing/2014/main" id="{78627BB2-207A-C084-F0E7-B79241AB64C5}"/>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5" name="Picture 4">
              <a:extLst>
                <a:ext uri="{FF2B5EF4-FFF2-40B4-BE49-F238E27FC236}">
                  <a16:creationId xmlns:a16="http://schemas.microsoft.com/office/drawing/2014/main" id="{9F2A7B7C-DE7B-1CA5-0788-1FB83C30C3B5}"/>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1644837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3DCAF1-F24D-4B03-8CC4-BD73D37FEFB5}"/>
              </a:ext>
            </a:extLst>
          </p:cNvPr>
          <p:cNvPicPr>
            <a:picLocks noChangeAspect="1"/>
          </p:cNvPicPr>
          <p:nvPr/>
        </p:nvPicPr>
        <p:blipFill rotWithShape="1">
          <a:blip r:embed="rId2"/>
          <a:srcRect b="1462"/>
          <a:stretch/>
        </p:blipFill>
        <p:spPr>
          <a:xfrm>
            <a:off x="1989321" y="826244"/>
            <a:ext cx="6005387" cy="5801662"/>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AF391B1E-76E1-4607-A9C8-503FF4F257A5}"/>
              </a:ext>
            </a:extLst>
          </p:cNvPr>
          <p:cNvPicPr>
            <a:picLocks noChangeAspect="1"/>
          </p:cNvPicPr>
          <p:nvPr/>
        </p:nvPicPr>
        <p:blipFill>
          <a:blip r:embed="rId3"/>
          <a:stretch>
            <a:fillRect/>
          </a:stretch>
        </p:blipFill>
        <p:spPr>
          <a:xfrm>
            <a:off x="1765538" y="427838"/>
            <a:ext cx="6452952" cy="491226"/>
          </a:xfrm>
          <a:prstGeom prst="rect">
            <a:avLst/>
          </a:prstGeom>
        </p:spPr>
      </p:pic>
      <p:grpSp>
        <p:nvGrpSpPr>
          <p:cNvPr id="4" name="Group 3">
            <a:extLst>
              <a:ext uri="{FF2B5EF4-FFF2-40B4-BE49-F238E27FC236}">
                <a16:creationId xmlns:a16="http://schemas.microsoft.com/office/drawing/2014/main" id="{DB33F303-FE65-F82F-C4FE-3C20391788D8}"/>
              </a:ext>
            </a:extLst>
          </p:cNvPr>
          <p:cNvGrpSpPr/>
          <p:nvPr/>
        </p:nvGrpSpPr>
        <p:grpSpPr>
          <a:xfrm>
            <a:off x="9040535" y="6078799"/>
            <a:ext cx="3028428" cy="652003"/>
            <a:chOff x="5595456" y="4337108"/>
            <a:chExt cx="3028428" cy="652003"/>
          </a:xfrm>
        </p:grpSpPr>
        <p:sp>
          <p:nvSpPr>
            <p:cNvPr id="6" name="TextBox 5">
              <a:extLst>
                <a:ext uri="{FF2B5EF4-FFF2-40B4-BE49-F238E27FC236}">
                  <a16:creationId xmlns:a16="http://schemas.microsoft.com/office/drawing/2014/main" id="{AFF47078-437A-F9F8-3642-33E4E068D45C}"/>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7" name="Picture 6">
              <a:extLst>
                <a:ext uri="{FF2B5EF4-FFF2-40B4-BE49-F238E27FC236}">
                  <a16:creationId xmlns:a16="http://schemas.microsoft.com/office/drawing/2014/main" id="{026A608F-A7BD-47FC-CA1D-6809B09DEE2C}"/>
                </a:ext>
              </a:extLst>
            </p:cNvPr>
            <p:cNvPicPr>
              <a:picLocks noChangeAspect="1"/>
            </p:cNvPicPr>
            <p:nvPr/>
          </p:nvPicPr>
          <p:blipFill rotWithShape="1">
            <a:blip r:embed="rId4"/>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254349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E0F1E5-AD8E-421F-8B3B-18E00D948C2A}"/>
              </a:ext>
            </a:extLst>
          </p:cNvPr>
          <p:cNvPicPr>
            <a:picLocks noChangeAspect="1"/>
          </p:cNvPicPr>
          <p:nvPr/>
        </p:nvPicPr>
        <p:blipFill>
          <a:blip r:embed="rId2"/>
          <a:stretch>
            <a:fillRect/>
          </a:stretch>
        </p:blipFill>
        <p:spPr>
          <a:xfrm>
            <a:off x="2473473" y="374371"/>
            <a:ext cx="5253413" cy="6109257"/>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88B05D26-290A-7833-E493-DCA9CB883E09}"/>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E1C4ED65-42D2-3FC4-4B53-73B5A6356779}"/>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D655A9EF-A115-2231-6979-5856462743EB}"/>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39683072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593B03-A473-4681-BC9B-27E3A804E9D7}"/>
              </a:ext>
            </a:extLst>
          </p:cNvPr>
          <p:cNvPicPr>
            <a:picLocks noChangeAspect="1"/>
          </p:cNvPicPr>
          <p:nvPr/>
        </p:nvPicPr>
        <p:blipFill>
          <a:blip r:embed="rId2"/>
          <a:stretch>
            <a:fillRect/>
          </a:stretch>
        </p:blipFill>
        <p:spPr>
          <a:xfrm>
            <a:off x="2581677" y="348143"/>
            <a:ext cx="5251002" cy="6161714"/>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E4680483-BA7D-78FA-ECBE-A841E0F0BC18}"/>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1CEDC68D-FC60-F55B-F4AA-F6E96285D55A}"/>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5646F43A-0B0A-C487-D60C-1A597A0396F1}"/>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2946868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E294B4-15CB-495B-A93A-B5978C31E40B}"/>
              </a:ext>
            </a:extLst>
          </p:cNvPr>
          <p:cNvPicPr>
            <a:picLocks noChangeAspect="1"/>
          </p:cNvPicPr>
          <p:nvPr/>
        </p:nvPicPr>
        <p:blipFill>
          <a:blip r:embed="rId2"/>
          <a:stretch>
            <a:fillRect/>
          </a:stretch>
        </p:blipFill>
        <p:spPr>
          <a:xfrm>
            <a:off x="1848274" y="456601"/>
            <a:ext cx="6291587" cy="5944798"/>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4B755A9C-57F2-DE94-4233-85BC12A10646}"/>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0DB59D39-C014-EAD0-50E5-A1E3866FF1A6}"/>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833E9762-25CD-0C8A-A26B-320ACC23A889}"/>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42277838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B6A4C7-74E2-4861-80A5-AC6D08960481}"/>
              </a:ext>
            </a:extLst>
          </p:cNvPr>
          <p:cNvPicPr>
            <a:picLocks noChangeAspect="1"/>
          </p:cNvPicPr>
          <p:nvPr/>
        </p:nvPicPr>
        <p:blipFill rotWithShape="1">
          <a:blip r:embed="rId2"/>
          <a:srcRect t="-1" b="329"/>
          <a:stretch/>
        </p:blipFill>
        <p:spPr>
          <a:xfrm>
            <a:off x="1710681" y="354333"/>
            <a:ext cx="6675634" cy="6149334"/>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8EBCC4D7-2608-903D-C13F-1D4F0F710AA6}"/>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C2DABC48-6590-8B4A-2299-EB0B299E37F5}"/>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B7612113-F130-C942-A3A7-E999F032C3DA}"/>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334898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Non-cognitive domain</a:t>
            </a:r>
            <a:r>
              <a:rPr lang="en-MY" sz="2400" b="1" dirty="0">
                <a:solidFill>
                  <a:schemeClr val="accent1">
                    <a:lumMod val="75000"/>
                  </a:schemeClr>
                </a:solidFill>
                <a:cs typeface="Aharoni" panose="02010803020104030203" pitchFamily="2" charset="-79"/>
              </a:rPr>
              <a:t>-4</a:t>
            </a:r>
            <a:endParaRPr lang="en-MY" sz="4400" b="1" dirty="0">
              <a:solidFill>
                <a:schemeClr val="accent1">
                  <a:lumMod val="75000"/>
                </a:schemeClr>
              </a:solidFill>
              <a:cs typeface="Aharoni" panose="02010803020104030203" pitchFamily="2" charset="-79"/>
            </a:endParaRP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19093"/>
            <a:ext cx="8848406"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A systematic review on instrumental activities of daily living (IADL) showed that:</a:t>
            </a:r>
            <a:r>
              <a:rPr lang="en-US" sz="3200" baseline="30000" dirty="0">
                <a:latin typeface="Calibri" panose="020F0502020204030204" pitchFamily="34" charset="0"/>
                <a:cs typeface="Calibri" panose="020F0502020204030204" pitchFamily="34" charset="0"/>
              </a:rPr>
              <a:t>48</a:t>
            </a:r>
            <a:endParaRPr lang="en-US" sz="3200" dirty="0">
              <a:latin typeface="Calibri" panose="020F0502020204030204" pitchFamily="34" charset="0"/>
              <a:cs typeface="Calibri" panose="020F0502020204030204" pitchFamily="34" charset="0"/>
            </a:endParaRPr>
          </a:p>
          <a:p>
            <a:pPr lvl="1" algn="just">
              <a:spcBef>
                <a:spcPts val="0"/>
              </a:spcBef>
              <a:buFont typeface="Wingdings" panose="05000000000000000000" pitchFamily="2" charset="2"/>
              <a:buChar char="Ø"/>
            </a:pPr>
            <a:r>
              <a:rPr lang="en-US" sz="2800" b="1" dirty="0">
                <a:latin typeface="Calibri" panose="020F0502020204030204" pitchFamily="34" charset="0"/>
                <a:cs typeface="Calibri" panose="020F0502020204030204" pitchFamily="34" charset="0"/>
              </a:rPr>
              <a:t>Disability Assessment for Dementia (DAD) and </a:t>
            </a:r>
          </a:p>
          <a:p>
            <a:pPr lvl="1" algn="just">
              <a:spcBef>
                <a:spcPts val="0"/>
              </a:spcBef>
              <a:buFont typeface="Wingdings" panose="05000000000000000000" pitchFamily="2" charset="2"/>
              <a:buChar char="Ø"/>
            </a:pPr>
            <a:r>
              <a:rPr lang="en-US" sz="2800" b="1" dirty="0">
                <a:latin typeface="Calibri" panose="020F0502020204030204" pitchFamily="34" charset="0"/>
                <a:cs typeface="Calibri" panose="020F0502020204030204" pitchFamily="34" charset="0"/>
              </a:rPr>
              <a:t>Bristol Activities of Daily Living Scale (Bristol ADL) </a:t>
            </a:r>
          </a:p>
          <a:p>
            <a:pPr marL="457200" lvl="1" indent="0" algn="just">
              <a:spcBef>
                <a:spcPts val="0"/>
              </a:spcBef>
              <a:buNone/>
            </a:pPr>
            <a:r>
              <a:rPr lang="en-US" sz="2800" dirty="0">
                <a:latin typeface="Calibri" panose="020F0502020204030204" pitchFamily="34" charset="0"/>
                <a:cs typeface="Calibri" panose="020F0502020204030204" pitchFamily="34" charset="0"/>
              </a:rPr>
              <a:t>had the best ratings among 12 questionnaires despite lack of psychometric properties.</a:t>
            </a:r>
            <a:endParaRPr lang="en-US" sz="2800" baseline="300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6BF93FD1-93A5-418E-AC88-6CB8527A130C}"/>
              </a:ext>
            </a:extLst>
          </p:cNvPr>
          <p:cNvSpPr txBox="1"/>
          <p:nvPr/>
        </p:nvSpPr>
        <p:spPr>
          <a:xfrm>
            <a:off x="469123" y="6196781"/>
            <a:ext cx="8452608" cy="461665"/>
          </a:xfrm>
          <a:prstGeom prst="rect">
            <a:avLst/>
          </a:prstGeom>
          <a:noFill/>
        </p:spPr>
        <p:txBody>
          <a:bodyPr wrap="square">
            <a:spAutoFit/>
          </a:bodyPr>
          <a:lstStyle/>
          <a:p>
            <a:pPr marL="228600" indent="-228600" algn="just">
              <a:buFont typeface="+mj-lt"/>
              <a:buAutoNum type="arabicPeriod" startAt="48"/>
            </a:pPr>
            <a:r>
              <a:rPr lang="en-US" sz="1200" dirty="0" err="1">
                <a:latin typeface="Calibri" panose="020F0502020204030204" pitchFamily="34" charset="0"/>
                <a:cs typeface="Calibri" panose="020F0502020204030204" pitchFamily="34" charset="0"/>
              </a:rPr>
              <a:t>Sikkes</a:t>
            </a:r>
            <a:r>
              <a:rPr lang="en-US" sz="1200" dirty="0">
                <a:latin typeface="Calibri" panose="020F0502020204030204" pitchFamily="34" charset="0"/>
                <a:cs typeface="Calibri" panose="020F0502020204030204" pitchFamily="34" charset="0"/>
              </a:rPr>
              <a:t> SA, de Lange-de Klerk ES, </a:t>
            </a:r>
            <a:r>
              <a:rPr lang="en-US" sz="1200" dirty="0" err="1">
                <a:latin typeface="Calibri" panose="020F0502020204030204" pitchFamily="34" charset="0"/>
                <a:cs typeface="Calibri" panose="020F0502020204030204" pitchFamily="34" charset="0"/>
              </a:rPr>
              <a:t>Pijnenburg</a:t>
            </a:r>
            <a:r>
              <a:rPr lang="en-US" sz="1200" dirty="0">
                <a:latin typeface="Calibri" panose="020F0502020204030204" pitchFamily="34" charset="0"/>
                <a:cs typeface="Calibri" panose="020F0502020204030204" pitchFamily="34" charset="0"/>
              </a:rPr>
              <a:t> YA, et al. A systematic review of Instrumental Activities of Daily Living scales in dementia: room for improvement. Journal of neurology, neurosurgery, and psychiatry. 2009;80(1):7-12.</a:t>
            </a:r>
          </a:p>
        </p:txBody>
      </p:sp>
    </p:spTree>
    <p:extLst>
      <p:ext uri="{BB962C8B-B14F-4D97-AF65-F5344CB8AC3E}">
        <p14:creationId xmlns:p14="http://schemas.microsoft.com/office/powerpoint/2010/main" val="24775119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A63FD-43FD-4705-B443-D3AA90F327FF}"/>
              </a:ext>
            </a:extLst>
          </p:cNvPr>
          <p:cNvSpPr>
            <a:spLocks noGrp="1"/>
          </p:cNvSpPr>
          <p:nvPr>
            <p:ph type="title"/>
          </p:nvPr>
        </p:nvSpPr>
        <p:spPr>
          <a:xfrm>
            <a:off x="343949" y="137711"/>
            <a:ext cx="7583648" cy="1003192"/>
          </a:xfrm>
        </p:spPr>
        <p:txBody>
          <a:bodyPr>
            <a:normAutofit fontScale="90000"/>
          </a:bodyPr>
          <a:lstStyle/>
          <a:p>
            <a:r>
              <a:rPr lang="en-US" sz="3200" b="1" dirty="0">
                <a:solidFill>
                  <a:schemeClr val="accent1">
                    <a:lumMod val="75000"/>
                  </a:schemeClr>
                </a:solidFill>
              </a:rPr>
              <a:t>Disability Assessment for Dementia (DAD)</a:t>
            </a:r>
            <a:endParaRPr lang="en-MY" sz="3200" b="1" dirty="0">
              <a:solidFill>
                <a:schemeClr val="accent1">
                  <a:lumMod val="75000"/>
                </a:schemeClr>
              </a:solidFill>
            </a:endParaRPr>
          </a:p>
        </p:txBody>
      </p:sp>
      <p:pic>
        <p:nvPicPr>
          <p:cNvPr id="3" name="Picture 2">
            <a:extLst>
              <a:ext uri="{FF2B5EF4-FFF2-40B4-BE49-F238E27FC236}">
                <a16:creationId xmlns:a16="http://schemas.microsoft.com/office/drawing/2014/main" id="{53BACCDE-0110-405D-9CDE-E9FA051AAEAC}"/>
              </a:ext>
            </a:extLst>
          </p:cNvPr>
          <p:cNvPicPr>
            <a:picLocks noChangeAspect="1"/>
          </p:cNvPicPr>
          <p:nvPr/>
        </p:nvPicPr>
        <p:blipFill rotWithShape="1">
          <a:blip r:embed="rId2"/>
          <a:srcRect b="1865"/>
          <a:stretch/>
        </p:blipFill>
        <p:spPr>
          <a:xfrm>
            <a:off x="1498310" y="838806"/>
            <a:ext cx="6429287" cy="5881483"/>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41EE27E9-F431-A022-D554-187ADBEA7CA8}"/>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97468559-798E-01A4-A9B8-B28DB02DE24F}"/>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3389BE84-5988-6809-828E-865F15946918}"/>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978649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Evaluation of Dementia</a:t>
            </a:r>
          </a:p>
        </p:txBody>
      </p:sp>
      <p:sp>
        <p:nvSpPr>
          <p:cNvPr id="9" name="Content Placeholder 19">
            <a:extLst>
              <a:ext uri="{FF2B5EF4-FFF2-40B4-BE49-F238E27FC236}">
                <a16:creationId xmlns:a16="http://schemas.microsoft.com/office/drawing/2014/main" id="{58B81AFC-A138-D81D-B468-D4BAEF353C6B}"/>
              </a:ext>
            </a:extLst>
          </p:cNvPr>
          <p:cNvSpPr>
            <a:spLocks noGrp="1"/>
          </p:cNvSpPr>
          <p:nvPr>
            <p:ph idx="1"/>
          </p:nvPr>
        </p:nvSpPr>
        <p:spPr>
          <a:xfrm>
            <a:off x="554935" y="1486881"/>
            <a:ext cx="8875689" cy="4357041"/>
          </a:xfrm>
        </p:spPr>
        <p:txBody>
          <a:bodyPr>
            <a:normAutofit/>
          </a:bodyPr>
          <a:lstStyle/>
          <a:p>
            <a:pPr algn="just"/>
            <a:r>
              <a:rPr lang="en-MY" sz="3200" dirty="0">
                <a:latin typeface="Calibri" panose="020F0502020204030204" pitchFamily="34" charset="0"/>
                <a:cs typeface="Calibri" panose="020F0502020204030204" pitchFamily="34" charset="0"/>
              </a:rPr>
              <a:t>Targeted:</a:t>
            </a:r>
          </a:p>
          <a:p>
            <a:pPr lvl="1" algn="just">
              <a:buFont typeface="Wingdings" panose="05000000000000000000" pitchFamily="2" charset="2"/>
              <a:buChar char="Ø"/>
            </a:pPr>
            <a:r>
              <a:rPr lang="en-MY" sz="2800" dirty="0">
                <a:latin typeface="Calibri" panose="020F0502020204030204" pitchFamily="34" charset="0"/>
                <a:cs typeface="Calibri" panose="020F0502020204030204" pitchFamily="34" charset="0"/>
              </a:rPr>
              <a:t>Patients who presented with memory complaints (patients or family / carers); have clinical suspicion of cognitive impairment or at increased risk; and for elderly with questionable mental capacity.</a:t>
            </a:r>
          </a:p>
          <a:p>
            <a:pPr lvl="1" algn="just">
              <a:buFont typeface="Wingdings" panose="05000000000000000000" pitchFamily="2" charset="2"/>
              <a:buChar char="Ø"/>
            </a:pPr>
            <a:r>
              <a:rPr lang="en-MY" sz="2800" dirty="0">
                <a:latin typeface="Calibri" panose="020F0502020204030204" pitchFamily="34" charset="0"/>
                <a:cs typeface="Calibri" panose="020F0502020204030204" pitchFamily="34" charset="0"/>
              </a:rPr>
              <a:t>10 warning signs </a:t>
            </a:r>
          </a:p>
          <a:p>
            <a:pPr algn="just"/>
            <a:r>
              <a:rPr lang="en-MY" sz="2800" dirty="0">
                <a:latin typeface="Calibri" panose="020F0502020204030204" pitchFamily="34" charset="0"/>
                <a:cs typeface="Calibri" panose="020F0502020204030204" pitchFamily="34" charset="0"/>
              </a:rPr>
              <a:t>Insufficient evidence to recommend routine cognitive screening for asymptomatic community-dwelling elderly.</a:t>
            </a:r>
          </a:p>
          <a:p>
            <a:pPr marL="0" indent="0">
              <a:buNone/>
            </a:pPr>
            <a:endParaRPr lang="en-MY"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817507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AC3867-23D3-496E-841C-008187343D16}"/>
              </a:ext>
            </a:extLst>
          </p:cNvPr>
          <p:cNvPicPr>
            <a:picLocks noChangeAspect="1"/>
          </p:cNvPicPr>
          <p:nvPr/>
        </p:nvPicPr>
        <p:blipFill>
          <a:blip r:embed="rId2"/>
          <a:stretch>
            <a:fillRect/>
          </a:stretch>
        </p:blipFill>
        <p:spPr>
          <a:xfrm>
            <a:off x="942081" y="402671"/>
            <a:ext cx="8173694" cy="6218580"/>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0B7C6C71-66C9-2C08-ADBD-45F5E8B7361C}"/>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B95DD000-6907-82C1-EF91-97F86154360B}"/>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7E5D17A0-27EC-CEE9-AF43-C5408798E460}"/>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434491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D4B27F-AEB1-48B7-B30C-319A8CC4977E}"/>
              </a:ext>
            </a:extLst>
          </p:cNvPr>
          <p:cNvPicPr>
            <a:picLocks noChangeAspect="1"/>
          </p:cNvPicPr>
          <p:nvPr/>
        </p:nvPicPr>
        <p:blipFill>
          <a:blip r:embed="rId2"/>
          <a:stretch>
            <a:fillRect/>
          </a:stretch>
        </p:blipFill>
        <p:spPr>
          <a:xfrm>
            <a:off x="1116179" y="1115737"/>
            <a:ext cx="7506059" cy="5457798"/>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8E9B4E75-9A00-480B-BD2A-BA589BC63120}"/>
              </a:ext>
            </a:extLst>
          </p:cNvPr>
          <p:cNvSpPr txBox="1"/>
          <p:nvPr/>
        </p:nvSpPr>
        <p:spPr>
          <a:xfrm>
            <a:off x="243281" y="300482"/>
            <a:ext cx="9789952" cy="553998"/>
          </a:xfrm>
          <a:prstGeom prst="rect">
            <a:avLst/>
          </a:prstGeom>
          <a:noFill/>
        </p:spPr>
        <p:txBody>
          <a:bodyPr wrap="square">
            <a:spAutoFit/>
          </a:bodyPr>
          <a:lstStyle/>
          <a:p>
            <a:r>
              <a:rPr lang="en-US" sz="3000" b="1" dirty="0">
                <a:solidFill>
                  <a:schemeClr val="accent1">
                    <a:lumMod val="75000"/>
                  </a:schemeClr>
                </a:solidFill>
              </a:rPr>
              <a:t>Bristol Activities of Daily Living Scale (Bristol ADL) </a:t>
            </a:r>
          </a:p>
        </p:txBody>
      </p:sp>
      <p:grpSp>
        <p:nvGrpSpPr>
          <p:cNvPr id="4" name="Group 3">
            <a:extLst>
              <a:ext uri="{FF2B5EF4-FFF2-40B4-BE49-F238E27FC236}">
                <a16:creationId xmlns:a16="http://schemas.microsoft.com/office/drawing/2014/main" id="{67D472FD-C92F-5608-5C7C-FFCB60F7C14E}"/>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38D5FA33-54EB-DAF6-E515-FF563F0E50CA}"/>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02CEF3ED-08B4-557B-5459-773E1AB1CB90}"/>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4269189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949BF3-2571-46A6-977F-CC72E2F26FCC}"/>
              </a:ext>
            </a:extLst>
          </p:cNvPr>
          <p:cNvPicPr>
            <a:picLocks noChangeAspect="1"/>
          </p:cNvPicPr>
          <p:nvPr/>
        </p:nvPicPr>
        <p:blipFill>
          <a:blip r:embed="rId2"/>
          <a:stretch>
            <a:fillRect/>
          </a:stretch>
        </p:blipFill>
        <p:spPr>
          <a:xfrm>
            <a:off x="2619420" y="411061"/>
            <a:ext cx="4748445" cy="6282798"/>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7D4929C6-484B-7454-1EC3-BD2592A15454}"/>
              </a:ext>
            </a:extLst>
          </p:cNvPr>
          <p:cNvGrpSpPr/>
          <p:nvPr/>
        </p:nvGrpSpPr>
        <p:grpSpPr>
          <a:xfrm>
            <a:off x="9040535" y="6078799"/>
            <a:ext cx="3028428" cy="652003"/>
            <a:chOff x="5595456" y="4337108"/>
            <a:chExt cx="3028428" cy="652003"/>
          </a:xfrm>
        </p:grpSpPr>
        <p:sp>
          <p:nvSpPr>
            <p:cNvPr id="5" name="TextBox 4">
              <a:extLst>
                <a:ext uri="{FF2B5EF4-FFF2-40B4-BE49-F238E27FC236}">
                  <a16:creationId xmlns:a16="http://schemas.microsoft.com/office/drawing/2014/main" id="{0075EE48-1987-C6F7-731A-10136B357B9C}"/>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6" name="Picture 5">
              <a:extLst>
                <a:ext uri="{FF2B5EF4-FFF2-40B4-BE49-F238E27FC236}">
                  <a16:creationId xmlns:a16="http://schemas.microsoft.com/office/drawing/2014/main" id="{00EFD1A0-54E9-B730-C93A-C52FC7DF6812}"/>
                </a:ext>
              </a:extLst>
            </p:cNvPr>
            <p:cNvPicPr>
              <a:picLocks noChangeAspect="1"/>
            </p:cNvPicPr>
            <p:nvPr/>
          </p:nvPicPr>
          <p:blipFill rotWithShape="1">
            <a:blip r:embed="rId3"/>
            <a:srcRect l="35849" t="25933" r="36972" b="21467"/>
            <a:stretch/>
          </p:blipFill>
          <p:spPr>
            <a:xfrm>
              <a:off x="5679346" y="4337108"/>
              <a:ext cx="612398" cy="652003"/>
            </a:xfrm>
            <a:prstGeom prst="ellipse">
              <a:avLst/>
            </a:prstGeom>
            <a:ln>
              <a:solidFill>
                <a:srgbClr val="6000C0"/>
              </a:solidFill>
            </a:ln>
          </p:spPr>
        </p:pic>
      </p:grpSp>
    </p:spTree>
    <p:extLst>
      <p:ext uri="{BB962C8B-B14F-4D97-AF65-F5344CB8AC3E}">
        <p14:creationId xmlns:p14="http://schemas.microsoft.com/office/powerpoint/2010/main" val="11001166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Non-cognitive domain</a:t>
            </a:r>
            <a:r>
              <a:rPr lang="en-MY" sz="2400" b="1" dirty="0">
                <a:solidFill>
                  <a:schemeClr val="accent1">
                    <a:lumMod val="75000"/>
                  </a:schemeClr>
                </a:solidFill>
                <a:cs typeface="Aharoni" panose="02010803020104030203" pitchFamily="2" charset="-79"/>
              </a:rPr>
              <a:t>-5</a:t>
            </a:r>
            <a:endParaRPr lang="en-MY" sz="4400" b="1" dirty="0">
              <a:solidFill>
                <a:schemeClr val="accent1">
                  <a:lumMod val="75000"/>
                </a:schemeClr>
              </a:solidFill>
              <a:cs typeface="Aharoni" panose="02010803020104030203" pitchFamily="2" charset="-79"/>
            </a:endParaRP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19093"/>
            <a:ext cx="8848406"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In another systematic review on caregiver burden, the </a:t>
            </a:r>
            <a:r>
              <a:rPr lang="en-US" sz="3200" b="1" dirty="0" err="1">
                <a:latin typeface="Calibri" panose="020F0502020204030204" pitchFamily="34" charset="0"/>
                <a:cs typeface="Calibri" panose="020F0502020204030204" pitchFamily="34" charset="0"/>
              </a:rPr>
              <a:t>Zarit</a:t>
            </a:r>
            <a:r>
              <a:rPr lang="en-US" sz="3200" b="1" dirty="0">
                <a:latin typeface="Calibri" panose="020F0502020204030204" pitchFamily="34" charset="0"/>
                <a:cs typeface="Calibri" panose="020F0502020204030204" pitchFamily="34" charset="0"/>
              </a:rPr>
              <a:t> Burden Interview </a:t>
            </a:r>
            <a:r>
              <a:rPr lang="en-US" sz="3200" dirty="0">
                <a:latin typeface="Calibri" panose="020F0502020204030204" pitchFamily="34" charset="0"/>
                <a:cs typeface="Calibri" panose="020F0502020204030204" pitchFamily="34" charset="0"/>
              </a:rPr>
              <a:t>(ZBI, 22-item version) had</a:t>
            </a:r>
            <a:r>
              <a:rPr lang="en-US" sz="3200" baseline="30000" dirty="0">
                <a:latin typeface="Calibri" panose="020F0502020204030204" pitchFamily="34" charset="0"/>
                <a:cs typeface="Calibri" panose="020F0502020204030204" pitchFamily="34" charset="0"/>
              </a:rPr>
              <a:t>49</a:t>
            </a: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strong psychometric properties [reliability (Cronbach’s alpha ranging from 0.70 to 0.93) and validity] and </a:t>
            </a: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had been used for caregivers in the care of PWD.</a:t>
            </a:r>
          </a:p>
        </p:txBody>
      </p:sp>
      <p:sp>
        <p:nvSpPr>
          <p:cNvPr id="7" name="TextBox 6">
            <a:extLst>
              <a:ext uri="{FF2B5EF4-FFF2-40B4-BE49-F238E27FC236}">
                <a16:creationId xmlns:a16="http://schemas.microsoft.com/office/drawing/2014/main" id="{6BF93FD1-93A5-418E-AC88-6CB8527A130C}"/>
              </a:ext>
            </a:extLst>
          </p:cNvPr>
          <p:cNvSpPr txBox="1"/>
          <p:nvPr/>
        </p:nvSpPr>
        <p:spPr>
          <a:xfrm>
            <a:off x="435567" y="6269137"/>
            <a:ext cx="8452608" cy="461665"/>
          </a:xfrm>
          <a:prstGeom prst="rect">
            <a:avLst/>
          </a:prstGeom>
          <a:noFill/>
        </p:spPr>
        <p:txBody>
          <a:bodyPr wrap="square">
            <a:spAutoFit/>
          </a:bodyPr>
          <a:lstStyle/>
          <a:p>
            <a:pPr marL="228600" indent="-228600" algn="just">
              <a:buFont typeface="+mj-lt"/>
              <a:buAutoNum type="arabicPeriod" startAt="49"/>
            </a:pPr>
            <a:r>
              <a:rPr lang="en-US" sz="1200" dirty="0">
                <a:latin typeface="Calibri" panose="020F0502020204030204" pitchFamily="34" charset="0"/>
                <a:cs typeface="Calibri" panose="020F0502020204030204" pitchFamily="34" charset="0"/>
              </a:rPr>
              <a:t>Whalen KJ, Buchholz SW. The reliability, validity and feasibility of tools used to screen for caregiver burden: a systematic review. JBI library of systematic reviews. 2009;7(32):1373-430.</a:t>
            </a:r>
          </a:p>
        </p:txBody>
      </p:sp>
    </p:spTree>
    <p:extLst>
      <p:ext uri="{BB962C8B-B14F-4D97-AF65-F5344CB8AC3E}">
        <p14:creationId xmlns:p14="http://schemas.microsoft.com/office/powerpoint/2010/main" val="24237747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37888" y="414291"/>
            <a:ext cx="9202397" cy="1320800"/>
          </a:xfrm>
        </p:spPr>
        <p:txBody>
          <a:bodyPr>
            <a:normAutofit/>
          </a:bodyPr>
          <a:lstStyle/>
          <a:p>
            <a:r>
              <a:rPr lang="en-MY" sz="4000" b="1" dirty="0" err="1">
                <a:solidFill>
                  <a:schemeClr val="accent1">
                    <a:lumMod val="75000"/>
                  </a:schemeClr>
                </a:solidFill>
                <a:cs typeface="Aharoni" panose="02010803020104030203" pitchFamily="2" charset="-79"/>
              </a:rPr>
              <a:t>Zarit</a:t>
            </a:r>
            <a:r>
              <a:rPr lang="en-MY" sz="4000" b="1" dirty="0">
                <a:solidFill>
                  <a:schemeClr val="accent1">
                    <a:lumMod val="75000"/>
                  </a:schemeClr>
                </a:solidFill>
                <a:cs typeface="Aharoni" panose="02010803020104030203" pitchFamily="2" charset="-79"/>
              </a:rPr>
              <a:t> Burden Interview  Scale</a:t>
            </a:r>
            <a:endParaRPr lang="en-MY" sz="4400" b="1" dirty="0">
              <a:solidFill>
                <a:schemeClr val="accent1">
                  <a:lumMod val="75000"/>
                </a:schemeClr>
              </a:solidFill>
              <a:cs typeface="Aharoni" panose="02010803020104030203" pitchFamily="2" charset="-79"/>
            </a:endParaRPr>
          </a:p>
        </p:txBody>
      </p:sp>
      <p:grpSp>
        <p:nvGrpSpPr>
          <p:cNvPr id="9" name="Group 8">
            <a:extLst>
              <a:ext uri="{FF2B5EF4-FFF2-40B4-BE49-F238E27FC236}">
                <a16:creationId xmlns:a16="http://schemas.microsoft.com/office/drawing/2014/main" id="{396E1AC7-9B5A-4C14-9126-902A8FE5DCCC}"/>
              </a:ext>
            </a:extLst>
          </p:cNvPr>
          <p:cNvGrpSpPr/>
          <p:nvPr/>
        </p:nvGrpSpPr>
        <p:grpSpPr>
          <a:xfrm>
            <a:off x="9040535" y="6078799"/>
            <a:ext cx="3028428" cy="652003"/>
            <a:chOff x="5595456" y="4337108"/>
            <a:chExt cx="3028428" cy="652003"/>
          </a:xfrm>
        </p:grpSpPr>
        <p:sp>
          <p:nvSpPr>
            <p:cNvPr id="13" name="TextBox 12">
              <a:extLst>
                <a:ext uri="{FF2B5EF4-FFF2-40B4-BE49-F238E27FC236}">
                  <a16:creationId xmlns:a16="http://schemas.microsoft.com/office/drawing/2014/main" id="{BF5D4033-D46A-4273-B8AB-D8D9BE2C1F09}"/>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4" name="Picture 13">
              <a:extLst>
                <a:ext uri="{FF2B5EF4-FFF2-40B4-BE49-F238E27FC236}">
                  <a16:creationId xmlns:a16="http://schemas.microsoft.com/office/drawing/2014/main" id="{CA8B32BB-633E-4C56-B1C1-FCBE15D2C90B}"/>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pic>
        <p:nvPicPr>
          <p:cNvPr id="10" name="Content Placeholder 6" descr="Graphical user interface&#10;&#10;Description automatically generated">
            <a:extLst>
              <a:ext uri="{FF2B5EF4-FFF2-40B4-BE49-F238E27FC236}">
                <a16:creationId xmlns:a16="http://schemas.microsoft.com/office/drawing/2014/main" id="{1C257907-E3FC-37A2-37B9-6035B2AA7D5E}"/>
              </a:ext>
            </a:extLst>
          </p:cNvPr>
          <p:cNvPicPr>
            <a:picLocks noGrp="1" noChangeAspect="1"/>
          </p:cNvPicPr>
          <p:nvPr>
            <p:ph sz="half" idx="1"/>
          </p:nvPr>
        </p:nvPicPr>
        <p:blipFill rotWithShape="1">
          <a:blip r:embed="rId3"/>
          <a:srcRect l="41144" t="13294" r="28743" b="12432"/>
          <a:stretch/>
        </p:blipFill>
        <p:spPr>
          <a:xfrm>
            <a:off x="516926" y="1213207"/>
            <a:ext cx="4658755" cy="5160959"/>
          </a:xfrm>
          <a:prstGeom prst="rect">
            <a:avLst/>
          </a:prstGeom>
          <a:ln>
            <a:noFill/>
          </a:ln>
          <a:effectLst>
            <a:outerShdw blurRad="292100" dist="139700" dir="2700000" algn="tl" rotWithShape="0">
              <a:srgbClr val="333333">
                <a:alpha val="65000"/>
              </a:srgbClr>
            </a:outerShdw>
          </a:effectLst>
        </p:spPr>
      </p:pic>
      <p:pic>
        <p:nvPicPr>
          <p:cNvPr id="12" name="Content Placeholder 4" descr="Graphical user interface, text&#10;&#10;Description automatically generated">
            <a:extLst>
              <a:ext uri="{FF2B5EF4-FFF2-40B4-BE49-F238E27FC236}">
                <a16:creationId xmlns:a16="http://schemas.microsoft.com/office/drawing/2014/main" id="{351FF3AA-D765-8242-7976-D53B1856EEA8}"/>
              </a:ext>
            </a:extLst>
          </p:cNvPr>
          <p:cNvPicPr>
            <a:picLocks noChangeAspect="1"/>
          </p:cNvPicPr>
          <p:nvPr/>
        </p:nvPicPr>
        <p:blipFill rotWithShape="1">
          <a:blip r:embed="rId4"/>
          <a:srcRect l="39084" t="16404" r="27992" b="2741"/>
          <a:stretch/>
        </p:blipFill>
        <p:spPr>
          <a:xfrm>
            <a:off x="5369704" y="1223381"/>
            <a:ext cx="3948743" cy="51814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98524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fontScale="90000"/>
          </a:bodyPr>
          <a:lstStyle/>
          <a:p>
            <a:r>
              <a:rPr lang="en-MY" sz="4400" b="1" dirty="0">
                <a:solidFill>
                  <a:schemeClr val="accent1">
                    <a:lumMod val="75000"/>
                  </a:schemeClr>
                </a:solidFill>
                <a:cs typeface="Aharoni" panose="02010803020104030203" pitchFamily="2" charset="-79"/>
              </a:rPr>
              <a:t>Structural neuroimaging (CT / MRI)</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4" y="1406023"/>
            <a:ext cx="8972693" cy="4587350"/>
          </a:xfrm>
        </p:spPr>
        <p:txBody>
          <a:bodyPr>
            <a:normAutofit fontScale="92500"/>
          </a:bodyPr>
          <a:lstStyle/>
          <a:p>
            <a:pPr algn="just">
              <a:spcBef>
                <a:spcPts val="0"/>
              </a:spcBef>
            </a:pPr>
            <a:r>
              <a:rPr lang="en-US" sz="3200" dirty="0">
                <a:latin typeface="Calibri" panose="020F0502020204030204" pitchFamily="34" charset="0"/>
                <a:cs typeface="Calibri" panose="020F0502020204030204" pitchFamily="34" charset="0"/>
              </a:rPr>
              <a:t>CT or MRI of brain</a:t>
            </a: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Usually offered in the assessment of people with suspected dementia, to exclude potentially reversible causes of cognitive decline, or cerebral pathologies.</a:t>
            </a:r>
            <a:r>
              <a:rPr lang="en-US" sz="3000" baseline="30000" dirty="0">
                <a:latin typeface="Calibri" panose="020F0502020204030204" pitchFamily="34" charset="0"/>
                <a:cs typeface="Calibri" panose="020F0502020204030204" pitchFamily="34" charset="0"/>
              </a:rPr>
              <a:t>42, 50</a:t>
            </a: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May assist in subtype diagnosis.</a:t>
            </a:r>
            <a:r>
              <a:rPr lang="en-US" sz="3000" baseline="30000" dirty="0">
                <a:latin typeface="Calibri" panose="020F0502020204030204" pitchFamily="34" charset="0"/>
                <a:cs typeface="Calibri" panose="020F0502020204030204" pitchFamily="34" charset="0"/>
              </a:rPr>
              <a:t> 42, 50</a:t>
            </a:r>
            <a:endParaRPr lang="en-US" sz="3000" dirty="0">
              <a:latin typeface="Calibri" panose="020F0502020204030204" pitchFamily="34" charset="0"/>
              <a:cs typeface="Calibri" panose="020F0502020204030204" pitchFamily="34" charset="0"/>
            </a:endParaRP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MRI is recommended if dementia subtype is uncertain, and vascular dementia is suspected.</a:t>
            </a:r>
            <a:r>
              <a:rPr lang="en-US" sz="3000" baseline="30000" dirty="0">
                <a:latin typeface="Calibri" panose="020F0502020204030204" pitchFamily="34" charset="0"/>
                <a:cs typeface="Calibri" panose="020F0502020204030204" pitchFamily="34" charset="0"/>
              </a:rPr>
              <a:t> 42</a:t>
            </a:r>
            <a:endParaRPr lang="en-US" sz="3000" dirty="0">
              <a:latin typeface="Calibri" panose="020F0502020204030204" pitchFamily="34" charset="0"/>
              <a:cs typeface="Calibri" panose="020F0502020204030204" pitchFamily="34" charset="0"/>
            </a:endParaRP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CT can be used if MRI is unavailable or contraindicated. It is more readily available and better tolerated.</a:t>
            </a:r>
          </a:p>
        </p:txBody>
      </p:sp>
      <p:sp>
        <p:nvSpPr>
          <p:cNvPr id="7" name="TextBox 6">
            <a:extLst>
              <a:ext uri="{FF2B5EF4-FFF2-40B4-BE49-F238E27FC236}">
                <a16:creationId xmlns:a16="http://schemas.microsoft.com/office/drawing/2014/main" id="{6BF93FD1-93A5-418E-AC88-6CB8527A130C}"/>
              </a:ext>
            </a:extLst>
          </p:cNvPr>
          <p:cNvSpPr txBox="1"/>
          <p:nvPr/>
        </p:nvSpPr>
        <p:spPr>
          <a:xfrm>
            <a:off x="486389" y="5993373"/>
            <a:ext cx="8452608" cy="769441"/>
          </a:xfrm>
          <a:prstGeom prst="rect">
            <a:avLst/>
          </a:prstGeom>
          <a:noFill/>
        </p:spPr>
        <p:txBody>
          <a:bodyPr wrap="square">
            <a:spAutoFit/>
          </a:bodyPr>
          <a:lstStyle/>
          <a:p>
            <a:pPr marL="228600" marR="0" lvl="0" indent="-228600" algn="just" defTabSz="914400" rtl="0" eaLnBrk="1" fontAlgn="auto" latinLnBrk="0" hangingPunct="1">
              <a:lnSpc>
                <a:spcPct val="100000"/>
              </a:lnSpc>
              <a:spcBef>
                <a:spcPts val="0"/>
              </a:spcBef>
              <a:spcAft>
                <a:spcPts val="0"/>
              </a:spcAft>
              <a:buClrTx/>
              <a:buSzTx/>
              <a:buFont typeface="+mj-lt"/>
              <a:buAutoNum type="arabicPeriod" startAt="42"/>
              <a:tabLst/>
              <a:defRPr/>
            </a:pP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National Institute for Health and Care Excellence (NICE). Dementia: assessment, management and support for people living with dementia and their </a:t>
            </a:r>
            <a:r>
              <a:rPr kumimoji="0" lang="en-US" sz="1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carers</a:t>
            </a: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London: NICE; 2018.</a:t>
            </a:r>
            <a:endParaRPr lang="en-US" sz="1100" dirty="0">
              <a:latin typeface="Calibri" panose="020F0502020204030204" pitchFamily="34" charset="0"/>
              <a:cs typeface="Calibri" panose="020F0502020204030204" pitchFamily="34" charset="0"/>
            </a:endParaRPr>
          </a:p>
          <a:p>
            <a:pPr marL="228600" indent="-228600" algn="just">
              <a:buFont typeface="+mj-lt"/>
              <a:buAutoNum type="arabicPeriod" startAt="50"/>
            </a:pPr>
            <a:r>
              <a:rPr lang="en-US" sz="1100" dirty="0">
                <a:latin typeface="Calibri" panose="020F0502020204030204" pitchFamily="34" charset="0"/>
                <a:cs typeface="Calibri" panose="020F0502020204030204" pitchFamily="34" charset="0"/>
              </a:rPr>
              <a:t>Guideline Adaptation Committee. Clinical Practice Guidelines and Principles of Care for People with Dementia. Sydney: Guideline Adaptation Committee; 2016.</a:t>
            </a:r>
          </a:p>
        </p:txBody>
      </p:sp>
    </p:spTree>
    <p:extLst>
      <p:ext uri="{BB962C8B-B14F-4D97-AF65-F5344CB8AC3E}">
        <p14:creationId xmlns:p14="http://schemas.microsoft.com/office/powerpoint/2010/main" val="3727811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Functional neuroimaging</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3" y="1419093"/>
            <a:ext cx="8972693"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Should only be considered if it helps to diagnose a dementia subtype and change the patient’s subsequent management.</a:t>
            </a:r>
            <a:r>
              <a:rPr lang="en-US" sz="3200" baseline="30000" dirty="0">
                <a:latin typeface="Calibri" panose="020F0502020204030204" pitchFamily="34" charset="0"/>
                <a:cs typeface="Calibri" panose="020F0502020204030204" pitchFamily="34" charset="0"/>
              </a:rPr>
              <a:t>42</a:t>
            </a:r>
          </a:p>
          <a:p>
            <a:pPr marL="0" indent="0" algn="just">
              <a:spcBef>
                <a:spcPts val="0"/>
              </a:spcBef>
              <a:buNone/>
            </a:pPr>
            <a:endParaRPr lang="en-US" sz="3200" baseline="30000" dirty="0">
              <a:latin typeface="Calibri" panose="020F0502020204030204" pitchFamily="34" charset="0"/>
              <a:cs typeface="Calibri" panose="020F0502020204030204" pitchFamily="34" charset="0"/>
            </a:endParaRPr>
          </a:p>
          <a:p>
            <a:pPr algn="just">
              <a:spcBef>
                <a:spcPts val="0"/>
              </a:spcBef>
              <a:buFont typeface="Wingdings" panose="05000000000000000000" pitchFamily="2" charset="2"/>
              <a:buChar char="Ø"/>
            </a:pPr>
            <a:r>
              <a:rPr lang="en-US" sz="3200" dirty="0">
                <a:latin typeface="Calibri" panose="020F0502020204030204" pitchFamily="34" charset="0"/>
                <a:cs typeface="Calibri" panose="020F0502020204030204" pitchFamily="34" charset="0"/>
              </a:rPr>
              <a:t>FDG-PET</a:t>
            </a:r>
          </a:p>
          <a:p>
            <a:pPr algn="just">
              <a:spcBef>
                <a:spcPts val="0"/>
              </a:spcBef>
              <a:buFont typeface="Wingdings" panose="05000000000000000000" pitchFamily="2" charset="2"/>
              <a:buChar char="Ø"/>
            </a:pPr>
            <a:r>
              <a:rPr lang="en-US" sz="3200" dirty="0">
                <a:latin typeface="Calibri" panose="020F0502020204030204" pitchFamily="34" charset="0"/>
                <a:cs typeface="Calibri" panose="020F0502020204030204" pitchFamily="34" charset="0"/>
              </a:rPr>
              <a:t>SPECT</a:t>
            </a:r>
          </a:p>
          <a:p>
            <a:pPr algn="just">
              <a:spcBef>
                <a:spcPts val="0"/>
              </a:spcBef>
              <a:buFont typeface="Wingdings" panose="05000000000000000000" pitchFamily="2" charset="2"/>
              <a:buChar char="Ø"/>
            </a:pPr>
            <a:r>
              <a:rPr lang="en-US" sz="3200" dirty="0">
                <a:latin typeface="Calibri" panose="020F0502020204030204" pitchFamily="34" charset="0"/>
                <a:cs typeface="Calibri" panose="020F0502020204030204" pitchFamily="34" charset="0"/>
              </a:rPr>
              <a:t>DAT</a:t>
            </a:r>
          </a:p>
        </p:txBody>
      </p:sp>
    </p:spTree>
    <p:extLst>
      <p:ext uri="{BB962C8B-B14F-4D97-AF65-F5344CB8AC3E}">
        <p14:creationId xmlns:p14="http://schemas.microsoft.com/office/powerpoint/2010/main" val="1613703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Electroencephalogram (EEG)</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3" y="1419093"/>
            <a:ext cx="8972693"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EEG is not routinely used in the investigation of dementia.</a:t>
            </a:r>
            <a:r>
              <a:rPr lang="en-US" sz="3200" baseline="30000" dirty="0">
                <a:latin typeface="Calibri" panose="020F0502020204030204" pitchFamily="34" charset="0"/>
                <a:cs typeface="Calibri" panose="020F0502020204030204" pitchFamily="34" charset="0"/>
              </a:rPr>
              <a:t>42, 50</a:t>
            </a:r>
            <a:endParaRPr lang="en-US" sz="3200" dirty="0">
              <a:latin typeface="Calibri" panose="020F0502020204030204" pitchFamily="34" charset="0"/>
              <a:cs typeface="Calibri" panose="020F0502020204030204" pitchFamily="34" charset="0"/>
            </a:endParaRPr>
          </a:p>
          <a:p>
            <a:pPr algn="just">
              <a:spcBef>
                <a:spcPts val="0"/>
              </a:spcBef>
            </a:pPr>
            <a:r>
              <a:rPr lang="en-US" sz="3200" dirty="0">
                <a:latin typeface="Calibri" panose="020F0502020204030204" pitchFamily="34" charset="0"/>
                <a:cs typeface="Calibri" panose="020F0502020204030204" pitchFamily="34" charset="0"/>
              </a:rPr>
              <a:t>Should be considered when there is rapid cognitive decline and atypical features of dementia</a:t>
            </a: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e.g. CJD, autoimmune / limbic encephalitis</a:t>
            </a:r>
          </a:p>
        </p:txBody>
      </p:sp>
    </p:spTree>
    <p:extLst>
      <p:ext uri="{BB962C8B-B14F-4D97-AF65-F5344CB8AC3E}">
        <p14:creationId xmlns:p14="http://schemas.microsoft.com/office/powerpoint/2010/main" val="313577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460734" y="337590"/>
            <a:ext cx="9059489" cy="1275126"/>
          </a:xfrm>
        </p:spPr>
        <p:txBody>
          <a:bodyPr>
            <a:normAutofit fontScale="90000"/>
          </a:bodyPr>
          <a:lstStyle/>
          <a:p>
            <a:r>
              <a:rPr lang="en-MY" sz="4400" b="1" dirty="0">
                <a:solidFill>
                  <a:schemeClr val="accent1">
                    <a:lumMod val="75000"/>
                  </a:schemeClr>
                </a:solidFill>
                <a:cs typeface="Aharoni" panose="02010803020104030203" pitchFamily="2" charset="-79"/>
              </a:rPr>
              <a:t>Cerebrospinal fluid (CSF) biomarkers</a:t>
            </a:r>
          </a:p>
        </p:txBody>
      </p:sp>
      <p:sp>
        <p:nvSpPr>
          <p:cNvPr id="20" name="Content Placeholder 19">
            <a:extLst>
              <a:ext uri="{FF2B5EF4-FFF2-40B4-BE49-F238E27FC236}">
                <a16:creationId xmlns:a16="http://schemas.microsoft.com/office/drawing/2014/main" id="{FA9791D2-5149-4283-8E49-10EF83595C78}"/>
              </a:ext>
            </a:extLst>
          </p:cNvPr>
          <p:cNvSpPr>
            <a:spLocks noGrp="1"/>
          </p:cNvSpPr>
          <p:nvPr>
            <p:ph idx="1"/>
          </p:nvPr>
        </p:nvSpPr>
        <p:spPr>
          <a:xfrm>
            <a:off x="677333" y="1419093"/>
            <a:ext cx="8972693" cy="4587350"/>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After clinical assessment and structural neuroimaging, if the diagnosis is still uncertain and AD is suspected:</a:t>
            </a:r>
            <a:r>
              <a:rPr lang="en-US" sz="3200" baseline="30000" dirty="0">
                <a:latin typeface="Calibri" panose="020F0502020204030204" pitchFamily="34" charset="0"/>
                <a:cs typeface="Calibri" panose="020F0502020204030204" pitchFamily="34" charset="0"/>
              </a:rPr>
              <a:t>42</a:t>
            </a:r>
          </a:p>
          <a:p>
            <a:pPr lvl="1" algn="just">
              <a:spcBef>
                <a:spcPts val="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Lumbar puncture to examine the CSF:</a:t>
            </a:r>
          </a:p>
          <a:p>
            <a:pPr lvl="2" algn="just">
              <a:spcBef>
                <a:spcPts val="0"/>
              </a:spcBef>
              <a:buFont typeface="Wingdings" panose="05000000000000000000" pitchFamily="2" charset="2"/>
              <a:buChar char="§"/>
            </a:pPr>
            <a:r>
              <a:rPr lang="en-US" sz="2800" dirty="0">
                <a:latin typeface="Calibri" panose="020F0502020204030204" pitchFamily="34" charset="0"/>
                <a:cs typeface="Calibri" panose="020F0502020204030204" pitchFamily="34" charset="0"/>
              </a:rPr>
              <a:t>Total tau</a:t>
            </a:r>
          </a:p>
          <a:p>
            <a:pPr lvl="2" algn="just">
              <a:spcBef>
                <a:spcPts val="0"/>
              </a:spcBef>
              <a:buFont typeface="Wingdings" panose="05000000000000000000" pitchFamily="2" charset="2"/>
              <a:buChar char="§"/>
            </a:pPr>
            <a:r>
              <a:rPr lang="en-US" sz="2800" dirty="0">
                <a:latin typeface="Calibri" panose="020F0502020204030204" pitchFamily="34" charset="0"/>
                <a:cs typeface="Calibri" panose="020F0502020204030204" pitchFamily="34" charset="0"/>
              </a:rPr>
              <a:t>Phosphorylated-tau 181</a:t>
            </a:r>
          </a:p>
          <a:p>
            <a:pPr lvl="2" algn="just">
              <a:spcBef>
                <a:spcPts val="0"/>
              </a:spcBef>
              <a:buFont typeface="Wingdings" panose="05000000000000000000" pitchFamily="2" charset="2"/>
              <a:buChar char="§"/>
            </a:pPr>
            <a:r>
              <a:rPr lang="en-US" sz="2800" dirty="0">
                <a:latin typeface="Calibri" panose="020F0502020204030204" pitchFamily="34" charset="0"/>
                <a:cs typeface="Calibri" panose="020F0502020204030204" pitchFamily="34" charset="0"/>
              </a:rPr>
              <a:t>Amyloid beta 1-42 and 1-40</a:t>
            </a:r>
          </a:p>
          <a:p>
            <a:pPr algn="just">
              <a:spcBef>
                <a:spcPts val="0"/>
              </a:spcBef>
            </a:pPr>
            <a:endParaRPr lang="en-US" sz="3200" dirty="0">
              <a:latin typeface="Calibri" panose="020F0502020204030204" pitchFamily="34" charset="0"/>
              <a:cs typeface="Calibri" panose="020F0502020204030204" pitchFamily="34" charset="0"/>
            </a:endParaRPr>
          </a:p>
          <a:p>
            <a:pPr algn="just">
              <a:spcBef>
                <a:spcPts val="0"/>
              </a:spcBef>
            </a:pPr>
            <a:r>
              <a:rPr lang="en-US" sz="3200" dirty="0">
                <a:latin typeface="Calibri" panose="020F0502020204030204" pitchFamily="34" charset="0"/>
                <a:cs typeface="Calibri" panose="020F0502020204030204" pitchFamily="34" charset="0"/>
              </a:rPr>
              <a:t>Not readily available</a:t>
            </a:r>
          </a:p>
        </p:txBody>
      </p:sp>
    </p:spTree>
    <p:extLst>
      <p:ext uri="{BB962C8B-B14F-4D97-AF65-F5344CB8AC3E}">
        <p14:creationId xmlns:p14="http://schemas.microsoft.com/office/powerpoint/2010/main" val="24674197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460734" y="337590"/>
            <a:ext cx="9059489" cy="1275126"/>
          </a:xfrm>
        </p:spPr>
        <p:txBody>
          <a:bodyPr>
            <a:normAutofit/>
          </a:bodyPr>
          <a:lstStyle/>
          <a:p>
            <a:r>
              <a:rPr lang="en-MY" sz="4400" b="1" dirty="0">
                <a:solidFill>
                  <a:schemeClr val="accent1">
                    <a:lumMod val="75000"/>
                  </a:schemeClr>
                </a:solidFill>
                <a:cs typeface="Aharoni" panose="02010803020104030203" pitchFamily="2" charset="-79"/>
              </a:rPr>
              <a:t>Take Home Message</a:t>
            </a:r>
          </a:p>
        </p:txBody>
      </p:sp>
      <p:pic>
        <p:nvPicPr>
          <p:cNvPr id="11" name="Picture 10">
            <a:extLst>
              <a:ext uri="{FF2B5EF4-FFF2-40B4-BE49-F238E27FC236}">
                <a16:creationId xmlns:a16="http://schemas.microsoft.com/office/drawing/2014/main" id="{41B0FFFD-9C90-40A9-9C51-5F61C2700405}"/>
              </a:ext>
            </a:extLst>
          </p:cNvPr>
          <p:cNvPicPr>
            <a:picLocks noChangeAspect="1"/>
          </p:cNvPicPr>
          <p:nvPr/>
        </p:nvPicPr>
        <p:blipFill>
          <a:blip r:embed="rId3"/>
          <a:stretch>
            <a:fillRect/>
          </a:stretch>
        </p:blipFill>
        <p:spPr>
          <a:xfrm>
            <a:off x="928435" y="1765779"/>
            <a:ext cx="9003480" cy="1864566"/>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6C3FA734-F99A-4016-931A-11A695AF6AB3}"/>
              </a:ext>
            </a:extLst>
          </p:cNvPr>
          <p:cNvPicPr>
            <a:picLocks noChangeAspect="1"/>
          </p:cNvPicPr>
          <p:nvPr/>
        </p:nvPicPr>
        <p:blipFill>
          <a:blip r:embed="rId4"/>
          <a:stretch>
            <a:fillRect/>
          </a:stretch>
        </p:blipFill>
        <p:spPr>
          <a:xfrm>
            <a:off x="891907" y="3831733"/>
            <a:ext cx="9076536" cy="19021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35422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US" sz="4400" b="1" dirty="0">
                <a:solidFill>
                  <a:schemeClr val="accent1">
                    <a:lumMod val="75000"/>
                  </a:schemeClr>
                </a:solidFill>
                <a:cs typeface="Aharoni" panose="02010803020104030203" pitchFamily="2" charset="-79"/>
              </a:rPr>
              <a:t>10 Warning Signs of Dementia</a:t>
            </a:r>
            <a:endParaRPr lang="en-MY" sz="4400" b="1" dirty="0">
              <a:solidFill>
                <a:schemeClr val="accent1">
                  <a:lumMod val="75000"/>
                </a:schemeClr>
              </a:solidFill>
              <a:cs typeface="Aharoni" panose="02010803020104030203" pitchFamily="2" charset="-79"/>
            </a:endParaRPr>
          </a:p>
        </p:txBody>
      </p:sp>
      <p:pic>
        <p:nvPicPr>
          <p:cNvPr id="11" name="Picture 10">
            <a:extLst>
              <a:ext uri="{FF2B5EF4-FFF2-40B4-BE49-F238E27FC236}">
                <a16:creationId xmlns:a16="http://schemas.microsoft.com/office/drawing/2014/main" id="{BB890668-C91F-BCB3-5C8B-AA44AD3891B7}"/>
              </a:ext>
            </a:extLst>
          </p:cNvPr>
          <p:cNvPicPr>
            <a:picLocks noChangeAspect="1"/>
          </p:cNvPicPr>
          <p:nvPr/>
        </p:nvPicPr>
        <p:blipFill rotWithShape="1">
          <a:blip r:embed="rId3"/>
          <a:srcRect l="5677" t="10341" r="5937" b="8701"/>
          <a:stretch/>
        </p:blipFill>
        <p:spPr>
          <a:xfrm>
            <a:off x="1118130" y="1612716"/>
            <a:ext cx="7715075" cy="45860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418551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C53CD-56F6-4611-B484-E0E568BBA3FB}"/>
              </a:ext>
            </a:extLst>
          </p:cNvPr>
          <p:cNvSpPr>
            <a:spLocks noGrp="1"/>
          </p:cNvSpPr>
          <p:nvPr>
            <p:ph type="title"/>
          </p:nvPr>
        </p:nvSpPr>
        <p:spPr>
          <a:xfrm>
            <a:off x="2834643" y="2292304"/>
            <a:ext cx="5350568" cy="1320800"/>
          </a:xfrm>
        </p:spPr>
        <p:txBody>
          <a:bodyPr>
            <a:normAutofit/>
          </a:bodyPr>
          <a:lstStyle/>
          <a:p>
            <a:pPr algn="ctr"/>
            <a:r>
              <a:rPr lang="en-MY" sz="6600" b="1" dirty="0">
                <a:solidFill>
                  <a:schemeClr val="accent1">
                    <a:lumMod val="75000"/>
                  </a:schemeClr>
                </a:solidFill>
                <a:latin typeface="Aharoni" panose="02010803020104030203" pitchFamily="2" charset="-79"/>
                <a:cs typeface="Aharoni" panose="02010803020104030203" pitchFamily="2" charset="-79"/>
              </a:rPr>
              <a:t>Thank You</a:t>
            </a:r>
          </a:p>
        </p:txBody>
      </p:sp>
      <p:grpSp>
        <p:nvGrpSpPr>
          <p:cNvPr id="8" name="Group 7">
            <a:extLst>
              <a:ext uri="{FF2B5EF4-FFF2-40B4-BE49-F238E27FC236}">
                <a16:creationId xmlns:a16="http://schemas.microsoft.com/office/drawing/2014/main" id="{40593AED-8542-422A-9ED1-36D36F60C36C}"/>
              </a:ext>
            </a:extLst>
          </p:cNvPr>
          <p:cNvGrpSpPr/>
          <p:nvPr/>
        </p:nvGrpSpPr>
        <p:grpSpPr>
          <a:xfrm>
            <a:off x="3623803" y="3340224"/>
            <a:ext cx="3772248" cy="1092879"/>
            <a:chOff x="3906936" y="3429000"/>
            <a:chExt cx="3772248" cy="1092879"/>
          </a:xfrm>
        </p:grpSpPr>
        <p:sp>
          <p:nvSpPr>
            <p:cNvPr id="4" name="TextBox 3">
              <a:extLst>
                <a:ext uri="{FF2B5EF4-FFF2-40B4-BE49-F238E27FC236}">
                  <a16:creationId xmlns:a16="http://schemas.microsoft.com/office/drawing/2014/main" id="{C0139F4C-8E8E-432E-B562-12F9C51890BD}"/>
                </a:ext>
              </a:extLst>
            </p:cNvPr>
            <p:cNvSpPr txBox="1"/>
            <p:nvPr/>
          </p:nvSpPr>
          <p:spPr>
            <a:xfrm>
              <a:off x="3906936" y="3613104"/>
              <a:ext cx="3772248" cy="738664"/>
            </a:xfrm>
            <a:prstGeom prst="rect">
              <a:avLst/>
            </a:prstGeom>
            <a:solidFill>
              <a:srgbClr val="EFCEFE"/>
            </a:solidFill>
          </p:spPr>
          <p:txBody>
            <a:bodyPr wrap="square" rtlCol="0">
              <a:spAutoFit/>
            </a:bodyPr>
            <a:lstStyle/>
            <a:p>
              <a:pPr marL="896938" algn="ctr"/>
              <a:r>
                <a:rPr lang="en-MY" sz="1400" dirty="0">
                  <a:latin typeface="Berlin Sans FB Demi" panose="020E0802020502020306" pitchFamily="34" charset="0"/>
                </a:rPr>
                <a:t>Training of Core Trainers on </a:t>
              </a:r>
            </a:p>
            <a:p>
              <a:pPr marL="896938" algn="ctr"/>
              <a:r>
                <a:rPr lang="en-MY" sz="1400" dirty="0">
                  <a:latin typeface="Berlin Sans FB Demi" panose="020E0802020502020306" pitchFamily="34" charset="0"/>
                </a:rPr>
                <a:t>CPG Management of Dementia (Third Edition)</a:t>
              </a:r>
            </a:p>
          </p:txBody>
        </p:sp>
        <p:pic>
          <p:nvPicPr>
            <p:cNvPr id="7" name="Picture 6">
              <a:extLst>
                <a:ext uri="{FF2B5EF4-FFF2-40B4-BE49-F238E27FC236}">
                  <a16:creationId xmlns:a16="http://schemas.microsoft.com/office/drawing/2014/main" id="{CEC0418B-32DF-4EB8-B575-F76303EEA2D8}"/>
                </a:ext>
              </a:extLst>
            </p:cNvPr>
            <p:cNvPicPr>
              <a:picLocks noChangeAspect="1"/>
            </p:cNvPicPr>
            <p:nvPr/>
          </p:nvPicPr>
          <p:blipFill>
            <a:blip r:embed="rId2"/>
            <a:stretch>
              <a:fillRect/>
            </a:stretch>
          </p:blipFill>
          <p:spPr>
            <a:xfrm>
              <a:off x="4051517" y="3429000"/>
              <a:ext cx="710464" cy="1092879"/>
            </a:xfrm>
            <a:prstGeom prst="rect">
              <a:avLst/>
            </a:prstGeom>
            <a:ln>
              <a:solidFill>
                <a:schemeClr val="accent1">
                  <a:lumMod val="75000"/>
                </a:schemeClr>
              </a:solidFill>
            </a:ln>
          </p:spPr>
        </p:pic>
      </p:grpSp>
    </p:spTree>
    <p:extLst>
      <p:ext uri="{BB962C8B-B14F-4D97-AF65-F5344CB8AC3E}">
        <p14:creationId xmlns:p14="http://schemas.microsoft.com/office/powerpoint/2010/main" val="2629935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Evaluation of Dementia</a:t>
            </a:r>
            <a:r>
              <a:rPr lang="en-MY" sz="2400" b="1" dirty="0">
                <a:solidFill>
                  <a:schemeClr val="accent1">
                    <a:lumMod val="75000"/>
                  </a:schemeClr>
                </a:solidFill>
                <a:cs typeface="Aharoni" panose="02010803020104030203" pitchFamily="2" charset="-79"/>
              </a:rPr>
              <a:t>-2</a:t>
            </a:r>
            <a:endParaRPr lang="en-MY" sz="4400" b="1" dirty="0">
              <a:solidFill>
                <a:schemeClr val="accent1">
                  <a:lumMod val="75000"/>
                </a:schemeClr>
              </a:solidFill>
              <a:cs typeface="Aharoni" panose="02010803020104030203" pitchFamily="2" charset="-79"/>
            </a:endParaRPr>
          </a:p>
        </p:txBody>
      </p:sp>
      <p:sp>
        <p:nvSpPr>
          <p:cNvPr id="9" name="Content Placeholder 19">
            <a:extLst>
              <a:ext uri="{FF2B5EF4-FFF2-40B4-BE49-F238E27FC236}">
                <a16:creationId xmlns:a16="http://schemas.microsoft.com/office/drawing/2014/main" id="{58B81AFC-A138-D81D-B468-D4BAEF353C6B}"/>
              </a:ext>
            </a:extLst>
          </p:cNvPr>
          <p:cNvSpPr>
            <a:spLocks noGrp="1"/>
          </p:cNvSpPr>
          <p:nvPr>
            <p:ph idx="1"/>
          </p:nvPr>
        </p:nvSpPr>
        <p:spPr>
          <a:xfrm>
            <a:off x="833956" y="1486881"/>
            <a:ext cx="8596668" cy="4804862"/>
          </a:xfrm>
        </p:spPr>
        <p:txBody>
          <a:bodyPr>
            <a:normAutofit fontScale="92500" lnSpcReduction="20000"/>
          </a:bodyPr>
          <a:lstStyle/>
          <a:p>
            <a:pPr>
              <a:spcBef>
                <a:spcPts val="600"/>
              </a:spcBef>
            </a:pPr>
            <a:r>
              <a:rPr lang="en-US" sz="3500" dirty="0">
                <a:latin typeface="Calibri" panose="020F0502020204030204" pitchFamily="34" charset="0"/>
                <a:cs typeface="Calibri" panose="020F0502020204030204" pitchFamily="34" charset="0"/>
              </a:rPr>
              <a:t>Clinical assessment  </a:t>
            </a:r>
          </a:p>
          <a:p>
            <a:pPr lvl="1">
              <a:spcBef>
                <a:spcPts val="60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History </a:t>
            </a:r>
          </a:p>
          <a:p>
            <a:pPr lvl="1">
              <a:spcBef>
                <a:spcPts val="60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Physical examination </a:t>
            </a:r>
          </a:p>
          <a:p>
            <a:pPr lvl="1">
              <a:spcBef>
                <a:spcPts val="60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Cognitive assessment </a:t>
            </a:r>
          </a:p>
          <a:p>
            <a:pPr lvl="1">
              <a:spcBef>
                <a:spcPts val="600"/>
              </a:spcBef>
              <a:buFont typeface="Wingdings" panose="05000000000000000000" pitchFamily="2" charset="2"/>
              <a:buChar char="Ø"/>
            </a:pPr>
            <a:r>
              <a:rPr lang="en-US" sz="3000" dirty="0">
                <a:latin typeface="Calibri" panose="020F0502020204030204" pitchFamily="34" charset="0"/>
                <a:cs typeface="Calibri" panose="020F0502020204030204" pitchFamily="34" charset="0"/>
              </a:rPr>
              <a:t>Non-cognitive assessment </a:t>
            </a:r>
          </a:p>
          <a:p>
            <a:pPr lvl="2">
              <a:spcBef>
                <a:spcPts val="600"/>
              </a:spcBef>
              <a:buFont typeface="Wingdings" panose="05000000000000000000" pitchFamily="2" charset="2"/>
              <a:buChar char="§"/>
            </a:pPr>
            <a:r>
              <a:rPr lang="en-US" sz="3000" dirty="0">
                <a:latin typeface="Calibri" panose="020F0502020204030204" pitchFamily="34" charset="0"/>
                <a:cs typeface="Calibri" panose="020F0502020204030204" pitchFamily="34" charset="0"/>
              </a:rPr>
              <a:t>Mood </a:t>
            </a:r>
          </a:p>
          <a:p>
            <a:pPr lvl="2">
              <a:spcBef>
                <a:spcPts val="600"/>
              </a:spcBef>
              <a:buFont typeface="Wingdings" panose="05000000000000000000" pitchFamily="2" charset="2"/>
              <a:buChar char="§"/>
            </a:pPr>
            <a:r>
              <a:rPr lang="en-US" sz="3000" dirty="0" err="1">
                <a:latin typeface="Calibri" panose="020F0502020204030204" pitchFamily="34" charset="0"/>
                <a:cs typeface="Calibri" panose="020F0502020204030204" pitchFamily="34" charset="0"/>
              </a:rPr>
              <a:t>Behaviour</a:t>
            </a:r>
            <a:r>
              <a:rPr lang="en-US" sz="3000" dirty="0">
                <a:latin typeface="Calibri" panose="020F0502020204030204" pitchFamily="34" charset="0"/>
                <a:cs typeface="Calibri" panose="020F0502020204030204" pitchFamily="34" charset="0"/>
              </a:rPr>
              <a:t> </a:t>
            </a:r>
          </a:p>
          <a:p>
            <a:pPr lvl="2">
              <a:spcBef>
                <a:spcPts val="600"/>
              </a:spcBef>
              <a:buFont typeface="Wingdings" panose="05000000000000000000" pitchFamily="2" charset="2"/>
              <a:buChar char="§"/>
            </a:pPr>
            <a:r>
              <a:rPr lang="en-US" sz="3000" dirty="0">
                <a:latin typeface="Calibri" panose="020F0502020204030204" pitchFamily="34" charset="0"/>
                <a:cs typeface="Calibri" panose="020F0502020204030204" pitchFamily="34" charset="0"/>
              </a:rPr>
              <a:t>Activity of daily living </a:t>
            </a:r>
          </a:p>
          <a:p>
            <a:pPr lvl="2">
              <a:spcBef>
                <a:spcPts val="600"/>
              </a:spcBef>
              <a:buFont typeface="Wingdings" panose="05000000000000000000" pitchFamily="2" charset="2"/>
              <a:buChar char="§"/>
            </a:pPr>
            <a:r>
              <a:rPr lang="en-US" sz="3000" dirty="0">
                <a:latin typeface="Calibri" panose="020F0502020204030204" pitchFamily="34" charset="0"/>
                <a:cs typeface="Calibri" panose="020F0502020204030204" pitchFamily="34" charset="0"/>
              </a:rPr>
              <a:t>Caregivers burden </a:t>
            </a:r>
          </a:p>
          <a:p>
            <a:pPr>
              <a:spcBef>
                <a:spcPts val="600"/>
              </a:spcBef>
            </a:pPr>
            <a:r>
              <a:rPr lang="en-US" sz="3500" dirty="0">
                <a:latin typeface="Calibri" panose="020F0502020204030204" pitchFamily="34" charset="0"/>
                <a:cs typeface="Calibri" panose="020F0502020204030204" pitchFamily="34" charset="0"/>
              </a:rPr>
              <a:t>Laboratory </a:t>
            </a:r>
          </a:p>
          <a:p>
            <a:pPr>
              <a:spcBef>
                <a:spcPts val="600"/>
              </a:spcBef>
            </a:pPr>
            <a:r>
              <a:rPr lang="en-US" sz="3500" dirty="0">
                <a:latin typeface="Calibri" panose="020F0502020204030204" pitchFamily="34" charset="0"/>
                <a:cs typeface="Calibri" panose="020F0502020204030204" pitchFamily="34" charset="0"/>
              </a:rPr>
              <a:t>Brain imaging </a:t>
            </a:r>
          </a:p>
          <a:p>
            <a:pPr marL="0" indent="0">
              <a:buNone/>
            </a:pPr>
            <a:endParaRPr lang="en-MY"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7281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Clinical Assessment</a:t>
            </a:r>
          </a:p>
        </p:txBody>
      </p:sp>
      <p:sp>
        <p:nvSpPr>
          <p:cNvPr id="9" name="Content Placeholder 19">
            <a:extLst>
              <a:ext uri="{FF2B5EF4-FFF2-40B4-BE49-F238E27FC236}">
                <a16:creationId xmlns:a16="http://schemas.microsoft.com/office/drawing/2014/main" id="{58B81AFC-A138-D81D-B468-D4BAEF353C6B}"/>
              </a:ext>
            </a:extLst>
          </p:cNvPr>
          <p:cNvSpPr>
            <a:spLocks noGrp="1"/>
          </p:cNvSpPr>
          <p:nvPr>
            <p:ph idx="1"/>
          </p:nvPr>
        </p:nvSpPr>
        <p:spPr>
          <a:xfrm>
            <a:off x="554935" y="1486881"/>
            <a:ext cx="8875689" cy="4804862"/>
          </a:xfrm>
        </p:spPr>
        <p:txBody>
          <a:bodyPr>
            <a:normAutofit/>
          </a:bodyPr>
          <a:lstStyle/>
          <a:p>
            <a:pPr algn="just"/>
            <a:r>
              <a:rPr lang="en-US" sz="2800" dirty="0">
                <a:latin typeface="Calibri" panose="020F0502020204030204" pitchFamily="34" charset="0"/>
                <a:cs typeface="Calibri" panose="020F0502020204030204" pitchFamily="34" charset="0"/>
              </a:rPr>
              <a:t>A detailed history from patient and reliable informants, and a comprehensive physical examination are the basis of clinical evaluation for dementia. </a:t>
            </a:r>
          </a:p>
          <a:p>
            <a:pPr algn="just"/>
            <a:r>
              <a:rPr lang="en-US" sz="2800" dirty="0">
                <a:latin typeface="Calibri" panose="020F0502020204030204" pitchFamily="34" charset="0"/>
                <a:cs typeface="Calibri" panose="020F0502020204030204" pitchFamily="34" charset="0"/>
              </a:rPr>
              <a:t>Clinical assessment should include cognitive domain and non-cognitive domain as well. </a:t>
            </a:r>
          </a:p>
          <a:p>
            <a:pPr algn="just"/>
            <a:r>
              <a:rPr lang="en-US" sz="2800" dirty="0">
                <a:latin typeface="Calibri" panose="020F0502020204030204" pitchFamily="34" charset="0"/>
                <a:cs typeface="Calibri" panose="020F0502020204030204" pitchFamily="34" charset="0"/>
              </a:rPr>
              <a:t>During clinical assessment, clinicians should exclude delirium and other mental disorders before diagnosing dementia.</a:t>
            </a:r>
          </a:p>
        </p:txBody>
      </p:sp>
    </p:spTree>
    <p:extLst>
      <p:ext uri="{BB962C8B-B14F-4D97-AF65-F5344CB8AC3E}">
        <p14:creationId xmlns:p14="http://schemas.microsoft.com/office/powerpoint/2010/main" val="1671002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History</a:t>
            </a:r>
          </a:p>
        </p:txBody>
      </p:sp>
      <p:sp>
        <p:nvSpPr>
          <p:cNvPr id="9" name="Content Placeholder 19">
            <a:extLst>
              <a:ext uri="{FF2B5EF4-FFF2-40B4-BE49-F238E27FC236}">
                <a16:creationId xmlns:a16="http://schemas.microsoft.com/office/drawing/2014/main" id="{58B81AFC-A138-D81D-B468-D4BAEF353C6B}"/>
              </a:ext>
            </a:extLst>
          </p:cNvPr>
          <p:cNvSpPr>
            <a:spLocks noGrp="1"/>
          </p:cNvSpPr>
          <p:nvPr>
            <p:ph idx="1"/>
          </p:nvPr>
        </p:nvSpPr>
        <p:spPr>
          <a:xfrm>
            <a:off x="554935" y="1486881"/>
            <a:ext cx="8875689" cy="4804862"/>
          </a:xfrm>
        </p:spPr>
        <p:txBody>
          <a:bodyPr>
            <a:normAutofit/>
          </a:bodyPr>
          <a:lstStyle/>
          <a:p>
            <a:pPr algn="just">
              <a:spcBef>
                <a:spcPts val="0"/>
              </a:spcBef>
            </a:pPr>
            <a:r>
              <a:rPr lang="en-US" sz="3200" dirty="0">
                <a:latin typeface="Calibri" panose="020F0502020204030204" pitchFamily="34" charset="0"/>
                <a:cs typeface="Calibri" panose="020F0502020204030204" pitchFamily="34" charset="0"/>
              </a:rPr>
              <a:t>Onset </a:t>
            </a:r>
          </a:p>
          <a:p>
            <a:pPr algn="just">
              <a:spcBef>
                <a:spcPts val="0"/>
              </a:spcBef>
            </a:pPr>
            <a:r>
              <a:rPr lang="en-US" sz="3200" dirty="0">
                <a:latin typeface="Calibri" panose="020F0502020204030204" pitchFamily="34" charset="0"/>
                <a:cs typeface="Calibri" panose="020F0502020204030204" pitchFamily="34" charset="0"/>
              </a:rPr>
              <a:t>Progress </a:t>
            </a:r>
          </a:p>
          <a:p>
            <a:pPr algn="just">
              <a:spcBef>
                <a:spcPts val="0"/>
              </a:spcBef>
            </a:pPr>
            <a:r>
              <a:rPr lang="en-US" sz="3200" dirty="0">
                <a:latin typeface="Calibri" panose="020F0502020204030204" pitchFamily="34" charset="0"/>
                <a:cs typeface="Calibri" panose="020F0502020204030204" pitchFamily="34" charset="0"/>
              </a:rPr>
              <a:t>Cognitive symptoms </a:t>
            </a:r>
          </a:p>
          <a:p>
            <a:pPr lvl="1" algn="just">
              <a:spcBef>
                <a:spcPts val="0"/>
              </a:spcBef>
              <a:buFont typeface="Wingdings" panose="05000000000000000000" pitchFamily="2" charset="2"/>
              <a:buChar char="Ø"/>
            </a:pPr>
            <a:r>
              <a:rPr lang="en-US" sz="2800" dirty="0">
                <a:latin typeface="Calibri" panose="020F0502020204030204" pitchFamily="34" charset="0"/>
                <a:cs typeface="Calibri" panose="020F0502020204030204" pitchFamily="34" charset="0"/>
              </a:rPr>
              <a:t>Memory – recent memory vs remote memory </a:t>
            </a:r>
          </a:p>
          <a:p>
            <a:pPr lvl="1" algn="just">
              <a:spcBef>
                <a:spcPts val="0"/>
              </a:spcBef>
              <a:buFont typeface="Wingdings" panose="05000000000000000000" pitchFamily="2" charset="2"/>
              <a:buChar char="Ø"/>
            </a:pPr>
            <a:r>
              <a:rPr lang="en-US" sz="2800" dirty="0">
                <a:latin typeface="Calibri" panose="020F0502020204030204" pitchFamily="34" charset="0"/>
                <a:cs typeface="Calibri" panose="020F0502020204030204" pitchFamily="34" charset="0"/>
              </a:rPr>
              <a:t>Orientation – date, time, place </a:t>
            </a:r>
          </a:p>
          <a:p>
            <a:pPr lvl="1" algn="just">
              <a:spcBef>
                <a:spcPts val="0"/>
              </a:spcBef>
              <a:buFont typeface="Wingdings" panose="05000000000000000000" pitchFamily="2" charset="2"/>
              <a:buChar char="Ø"/>
            </a:pPr>
            <a:r>
              <a:rPr lang="en-US" sz="2800" dirty="0">
                <a:latin typeface="Calibri" panose="020F0502020204030204" pitchFamily="34" charset="0"/>
                <a:cs typeface="Calibri" panose="020F0502020204030204" pitchFamily="34" charset="0"/>
              </a:rPr>
              <a:t>Language </a:t>
            </a:r>
          </a:p>
          <a:p>
            <a:pPr algn="just">
              <a:spcBef>
                <a:spcPts val="0"/>
              </a:spcBef>
            </a:pPr>
            <a:r>
              <a:rPr lang="en-US" sz="3200" dirty="0">
                <a:latin typeface="Calibri" panose="020F0502020204030204" pitchFamily="34" charset="0"/>
                <a:cs typeface="Calibri" panose="020F0502020204030204" pitchFamily="34" charset="0"/>
              </a:rPr>
              <a:t>Non-cognitive symptoms </a:t>
            </a:r>
          </a:p>
          <a:p>
            <a:pPr lvl="1" algn="just">
              <a:spcBef>
                <a:spcPts val="0"/>
              </a:spcBef>
              <a:buFont typeface="Wingdings" panose="05000000000000000000" pitchFamily="2" charset="2"/>
              <a:buChar char="Ø"/>
            </a:pPr>
            <a:r>
              <a:rPr lang="en-US" sz="2800" dirty="0">
                <a:latin typeface="Calibri" panose="020F0502020204030204" pitchFamily="34" charset="0"/>
                <a:cs typeface="Calibri" panose="020F0502020204030204" pitchFamily="34" charset="0"/>
              </a:rPr>
              <a:t>mood and </a:t>
            </a:r>
            <a:r>
              <a:rPr lang="en-US" sz="2800" dirty="0" err="1">
                <a:latin typeface="Calibri" panose="020F0502020204030204" pitchFamily="34" charset="0"/>
                <a:cs typeface="Calibri" panose="020F0502020204030204" pitchFamily="34" charset="0"/>
              </a:rPr>
              <a:t>behaviour</a:t>
            </a:r>
            <a:r>
              <a:rPr lang="en-US" sz="2800" dirty="0">
                <a:latin typeface="Calibri" panose="020F0502020204030204" pitchFamily="34" charset="0"/>
                <a:cs typeface="Calibri" panose="020F0502020204030204" pitchFamily="34" charset="0"/>
              </a:rPr>
              <a:t> </a:t>
            </a:r>
          </a:p>
          <a:p>
            <a:pPr lvl="1" algn="just">
              <a:spcBef>
                <a:spcPts val="0"/>
              </a:spcBef>
              <a:buFont typeface="Wingdings" panose="05000000000000000000" pitchFamily="2" charset="2"/>
              <a:buChar char="Ø"/>
            </a:pPr>
            <a:r>
              <a:rPr lang="en-US" sz="2800" dirty="0">
                <a:latin typeface="Calibri" panose="020F0502020204030204" pitchFamily="34" charset="0"/>
                <a:cs typeface="Calibri" panose="020F0502020204030204" pitchFamily="34" charset="0"/>
              </a:rPr>
              <a:t>ADL – basic ADL and instrumental ADL </a:t>
            </a:r>
          </a:p>
        </p:txBody>
      </p:sp>
    </p:spTree>
    <p:extLst>
      <p:ext uri="{BB962C8B-B14F-4D97-AF65-F5344CB8AC3E}">
        <p14:creationId xmlns:p14="http://schemas.microsoft.com/office/powerpoint/2010/main" val="3519332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198417"/>
            <a:ext cx="8596668" cy="1275126"/>
          </a:xfrm>
        </p:spPr>
        <p:txBody>
          <a:bodyPr>
            <a:normAutofit/>
          </a:bodyPr>
          <a:lstStyle/>
          <a:p>
            <a:r>
              <a:rPr lang="en-MY" sz="4400" b="1" dirty="0">
                <a:solidFill>
                  <a:schemeClr val="accent1">
                    <a:lumMod val="75000"/>
                  </a:schemeClr>
                </a:solidFill>
                <a:cs typeface="Aharoni" panose="02010803020104030203" pitchFamily="2" charset="-79"/>
              </a:rPr>
              <a:t>Diagnostic criteria</a:t>
            </a:r>
          </a:p>
        </p:txBody>
      </p:sp>
      <p:pic>
        <p:nvPicPr>
          <p:cNvPr id="12" name="Picture 11">
            <a:extLst>
              <a:ext uri="{FF2B5EF4-FFF2-40B4-BE49-F238E27FC236}">
                <a16:creationId xmlns:a16="http://schemas.microsoft.com/office/drawing/2014/main" id="{BF31713B-C642-33BE-C38D-C5A0CE1B4D27}"/>
              </a:ext>
            </a:extLst>
          </p:cNvPr>
          <p:cNvPicPr>
            <a:picLocks noChangeAspect="1"/>
          </p:cNvPicPr>
          <p:nvPr/>
        </p:nvPicPr>
        <p:blipFill rotWithShape="1">
          <a:blip r:embed="rId3"/>
          <a:srcRect t="4260"/>
          <a:stretch/>
        </p:blipFill>
        <p:spPr>
          <a:xfrm>
            <a:off x="610222" y="1153230"/>
            <a:ext cx="9667551" cy="5081773"/>
          </a:xfrm>
          <a:prstGeom prst="rect">
            <a:avLst/>
          </a:prstGeom>
          <a:ln>
            <a:noFill/>
          </a:ln>
          <a:effectLst>
            <a:outerShdw blurRad="292100" dist="139700" dir="2700000" algn="tl" rotWithShape="0">
              <a:srgbClr val="333333">
                <a:alpha val="65000"/>
              </a:srgbClr>
            </a:outerShdw>
          </a:effectLst>
        </p:spPr>
      </p:pic>
      <p:cxnSp>
        <p:nvCxnSpPr>
          <p:cNvPr id="13" name="Straight Connector 12">
            <a:extLst>
              <a:ext uri="{FF2B5EF4-FFF2-40B4-BE49-F238E27FC236}">
                <a16:creationId xmlns:a16="http://schemas.microsoft.com/office/drawing/2014/main" id="{B333E733-939E-3999-E176-12DE1142A6B2}"/>
              </a:ext>
            </a:extLst>
          </p:cNvPr>
          <p:cNvCxnSpPr>
            <a:cxnSpLocks/>
          </p:cNvCxnSpPr>
          <p:nvPr/>
        </p:nvCxnSpPr>
        <p:spPr>
          <a:xfrm>
            <a:off x="1528045" y="3206839"/>
            <a:ext cx="820877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77A4925-8781-1099-42EB-2F82A08EFA2E}"/>
              </a:ext>
            </a:extLst>
          </p:cNvPr>
          <p:cNvCxnSpPr>
            <a:cxnSpLocks/>
          </p:cNvCxnSpPr>
          <p:nvPr/>
        </p:nvCxnSpPr>
        <p:spPr>
          <a:xfrm>
            <a:off x="3554432" y="3527017"/>
            <a:ext cx="624979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D0758EE-4B36-C4AA-787F-00C1D3A70AE8}"/>
              </a:ext>
            </a:extLst>
          </p:cNvPr>
          <p:cNvCxnSpPr>
            <a:cxnSpLocks/>
          </p:cNvCxnSpPr>
          <p:nvPr/>
        </p:nvCxnSpPr>
        <p:spPr>
          <a:xfrm>
            <a:off x="1540628" y="3880753"/>
            <a:ext cx="818361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88A3C12-EADB-2CD2-2CBD-851535AF6542}"/>
              </a:ext>
            </a:extLst>
          </p:cNvPr>
          <p:cNvSpPr txBox="1"/>
          <p:nvPr/>
        </p:nvSpPr>
        <p:spPr>
          <a:xfrm>
            <a:off x="527758" y="6443837"/>
            <a:ext cx="8596667" cy="276999"/>
          </a:xfrm>
          <a:prstGeom prst="rect">
            <a:avLst/>
          </a:prstGeom>
          <a:noFill/>
        </p:spPr>
        <p:txBody>
          <a:bodyPr wrap="square">
            <a:spAutoFit/>
          </a:bodyPr>
          <a:lstStyle/>
          <a:p>
            <a:r>
              <a:rPr lang="en-MY" sz="1200" dirty="0">
                <a:latin typeface="Calibri" panose="020F0502020204030204" pitchFamily="34" charset="0"/>
                <a:cs typeface="Calibri" panose="020F0502020204030204" pitchFamily="34" charset="0"/>
              </a:rPr>
              <a:t>58.  American Psychiatric Association (APA). Diagnostic and Statistical Manual of Mental Disorders: DSM-5. Arlington, VA: APA; 2013.</a:t>
            </a:r>
          </a:p>
        </p:txBody>
      </p:sp>
    </p:spTree>
    <p:extLst>
      <p:ext uri="{BB962C8B-B14F-4D97-AF65-F5344CB8AC3E}">
        <p14:creationId xmlns:p14="http://schemas.microsoft.com/office/powerpoint/2010/main" val="1361961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53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F3C5E27-84F8-40E6-AA16-D041A56DBD5B}"/>
              </a:ext>
            </a:extLst>
          </p:cNvPr>
          <p:cNvGrpSpPr/>
          <p:nvPr/>
        </p:nvGrpSpPr>
        <p:grpSpPr>
          <a:xfrm>
            <a:off x="9040535" y="6078799"/>
            <a:ext cx="3028428" cy="652003"/>
            <a:chOff x="5595456" y="4337108"/>
            <a:chExt cx="3028428" cy="652003"/>
          </a:xfrm>
        </p:grpSpPr>
        <p:sp>
          <p:nvSpPr>
            <p:cNvPr id="10" name="TextBox 9">
              <a:extLst>
                <a:ext uri="{FF2B5EF4-FFF2-40B4-BE49-F238E27FC236}">
                  <a16:creationId xmlns:a16="http://schemas.microsoft.com/office/drawing/2014/main" id="{6D50498E-91E7-419A-B5BF-F89F5DAFAB07}"/>
                </a:ext>
              </a:extLst>
            </p:cNvPr>
            <p:cNvSpPr txBox="1"/>
            <p:nvPr/>
          </p:nvSpPr>
          <p:spPr>
            <a:xfrm>
              <a:off x="5595456" y="4393535"/>
              <a:ext cx="3028428" cy="523220"/>
            </a:xfrm>
            <a:prstGeom prst="rect">
              <a:avLst/>
            </a:prstGeom>
            <a:solidFill>
              <a:srgbClr val="EFCEFE"/>
            </a:solidFill>
          </p:spPr>
          <p:txBody>
            <a:bodyPr wrap="square" rtlCol="0">
              <a:spAutoFit/>
            </a:bodyPr>
            <a:lstStyle/>
            <a:p>
              <a:pPr marL="720725"/>
              <a:r>
                <a:rPr lang="en-MY" sz="1400" dirty="0">
                  <a:latin typeface="Berlin Sans FB Demi" panose="020E0802020502020306" pitchFamily="34" charset="0"/>
                </a:rPr>
                <a:t>TOT CPG Management of Dementia (Third Edition)</a:t>
              </a:r>
            </a:p>
          </p:txBody>
        </p:sp>
        <p:pic>
          <p:nvPicPr>
            <p:cNvPr id="17" name="Picture 16">
              <a:extLst>
                <a:ext uri="{FF2B5EF4-FFF2-40B4-BE49-F238E27FC236}">
                  <a16:creationId xmlns:a16="http://schemas.microsoft.com/office/drawing/2014/main" id="{62B1AB94-AABB-4262-9D9C-05390BA8C7B4}"/>
                </a:ext>
              </a:extLst>
            </p:cNvPr>
            <p:cNvPicPr>
              <a:picLocks noChangeAspect="1"/>
            </p:cNvPicPr>
            <p:nvPr/>
          </p:nvPicPr>
          <p:blipFill rotWithShape="1">
            <a:blip r:embed="rId2"/>
            <a:srcRect l="35849" t="25933" r="36972" b="21467"/>
            <a:stretch/>
          </p:blipFill>
          <p:spPr>
            <a:xfrm>
              <a:off x="5679346" y="4337108"/>
              <a:ext cx="612398" cy="652003"/>
            </a:xfrm>
            <a:prstGeom prst="ellipse">
              <a:avLst/>
            </a:prstGeom>
            <a:ln>
              <a:solidFill>
                <a:srgbClr val="6000C0"/>
              </a:solidFill>
            </a:ln>
          </p:spPr>
        </p:pic>
      </p:grpSp>
      <p:sp>
        <p:nvSpPr>
          <p:cNvPr id="19" name="Title 18">
            <a:extLst>
              <a:ext uri="{FF2B5EF4-FFF2-40B4-BE49-F238E27FC236}">
                <a16:creationId xmlns:a16="http://schemas.microsoft.com/office/drawing/2014/main" id="{0BB481AD-73B0-4384-AE57-6887D03E3676}"/>
              </a:ext>
            </a:extLst>
          </p:cNvPr>
          <p:cNvSpPr>
            <a:spLocks noGrp="1"/>
          </p:cNvSpPr>
          <p:nvPr>
            <p:ph type="title"/>
          </p:nvPr>
        </p:nvSpPr>
        <p:spPr>
          <a:xfrm>
            <a:off x="677334" y="337590"/>
            <a:ext cx="8596668" cy="1275126"/>
          </a:xfrm>
        </p:spPr>
        <p:txBody>
          <a:bodyPr>
            <a:normAutofit/>
          </a:bodyPr>
          <a:lstStyle/>
          <a:p>
            <a:r>
              <a:rPr lang="en-MY" sz="4400" b="1" dirty="0">
                <a:solidFill>
                  <a:schemeClr val="accent1">
                    <a:lumMod val="75000"/>
                  </a:schemeClr>
                </a:solidFill>
                <a:cs typeface="Aharoni" panose="02010803020104030203" pitchFamily="2" charset="-79"/>
              </a:rPr>
              <a:t>Diagnostic criteria</a:t>
            </a:r>
            <a:r>
              <a:rPr lang="en-MY" sz="2400" b="1" dirty="0">
                <a:solidFill>
                  <a:schemeClr val="accent1">
                    <a:lumMod val="75000"/>
                  </a:schemeClr>
                </a:solidFill>
                <a:cs typeface="Aharoni" panose="02010803020104030203" pitchFamily="2" charset="-79"/>
              </a:rPr>
              <a:t>-2</a:t>
            </a:r>
            <a:endParaRPr lang="en-MY" sz="4400" b="1" dirty="0">
              <a:solidFill>
                <a:schemeClr val="accent1">
                  <a:lumMod val="75000"/>
                </a:schemeClr>
              </a:solidFill>
              <a:cs typeface="Aharoni" panose="02010803020104030203" pitchFamily="2" charset="-79"/>
            </a:endParaRPr>
          </a:p>
        </p:txBody>
      </p:sp>
      <p:grpSp>
        <p:nvGrpSpPr>
          <p:cNvPr id="16" name="Group 15">
            <a:extLst>
              <a:ext uri="{FF2B5EF4-FFF2-40B4-BE49-F238E27FC236}">
                <a16:creationId xmlns:a16="http://schemas.microsoft.com/office/drawing/2014/main" id="{2291975D-F19D-1E2A-182B-78945F8E6515}"/>
              </a:ext>
            </a:extLst>
          </p:cNvPr>
          <p:cNvGrpSpPr/>
          <p:nvPr/>
        </p:nvGrpSpPr>
        <p:grpSpPr>
          <a:xfrm>
            <a:off x="671582" y="2868323"/>
            <a:ext cx="10603222" cy="1665718"/>
            <a:chOff x="671582" y="2868323"/>
            <a:chExt cx="11017346" cy="1665718"/>
          </a:xfrm>
        </p:grpSpPr>
        <p:pic>
          <p:nvPicPr>
            <p:cNvPr id="20" name="Picture 19">
              <a:extLst>
                <a:ext uri="{FF2B5EF4-FFF2-40B4-BE49-F238E27FC236}">
                  <a16:creationId xmlns:a16="http://schemas.microsoft.com/office/drawing/2014/main" id="{FEF6B2B8-EC54-744B-10F7-BB587C5D343E}"/>
                </a:ext>
              </a:extLst>
            </p:cNvPr>
            <p:cNvPicPr>
              <a:picLocks noChangeAspect="1"/>
            </p:cNvPicPr>
            <p:nvPr/>
          </p:nvPicPr>
          <p:blipFill>
            <a:blip r:embed="rId3"/>
            <a:stretch>
              <a:fillRect/>
            </a:stretch>
          </p:blipFill>
          <p:spPr>
            <a:xfrm>
              <a:off x="671582" y="2868323"/>
              <a:ext cx="11017346" cy="1665718"/>
            </a:xfrm>
            <a:prstGeom prst="rect">
              <a:avLst/>
            </a:prstGeom>
            <a:ln>
              <a:noFill/>
            </a:ln>
            <a:effectLst>
              <a:outerShdw blurRad="292100" dist="139700" dir="2700000" algn="tl" rotWithShape="0">
                <a:srgbClr val="333333">
                  <a:alpha val="65000"/>
                </a:srgbClr>
              </a:outerShdw>
            </a:effectLst>
          </p:spPr>
        </p:pic>
        <p:cxnSp>
          <p:nvCxnSpPr>
            <p:cNvPr id="21" name="Straight Connector 20">
              <a:extLst>
                <a:ext uri="{FF2B5EF4-FFF2-40B4-BE49-F238E27FC236}">
                  <a16:creationId xmlns:a16="http://schemas.microsoft.com/office/drawing/2014/main" id="{3395A866-0707-054F-CF58-5FD00F15EFAD}"/>
                </a:ext>
              </a:extLst>
            </p:cNvPr>
            <p:cNvCxnSpPr>
              <a:cxnSpLocks/>
            </p:cNvCxnSpPr>
            <p:nvPr/>
          </p:nvCxnSpPr>
          <p:spPr>
            <a:xfrm>
              <a:off x="4880373" y="3312431"/>
              <a:ext cx="647342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19083C9-1FF6-8DC4-CF8B-456E2D52850D}"/>
                </a:ext>
              </a:extLst>
            </p:cNvPr>
            <p:cNvCxnSpPr>
              <a:cxnSpLocks/>
            </p:cNvCxnSpPr>
            <p:nvPr/>
          </p:nvCxnSpPr>
          <p:spPr>
            <a:xfrm>
              <a:off x="1263029" y="3732250"/>
              <a:ext cx="148017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5448730"/>
      </p:ext>
    </p:extLst>
  </p:cSld>
  <p:clrMapOvr>
    <a:masterClrMapping/>
  </p:clrMapOvr>
</p:sld>
</file>

<file path=ppt/theme/theme1.xml><?xml version="1.0" encoding="utf-8"?>
<a:theme xmlns:a="http://schemas.openxmlformats.org/drawingml/2006/main" name="Facet">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2118</Words>
  <Application>Microsoft Office PowerPoint</Application>
  <PresentationFormat>Widescreen</PresentationFormat>
  <Paragraphs>200</Paragraphs>
  <Slides>40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Aharoni</vt:lpstr>
      <vt:lpstr>Arial</vt:lpstr>
      <vt:lpstr>Berlin Sans FB Demi</vt:lpstr>
      <vt:lpstr>Calibri</vt:lpstr>
      <vt:lpstr>Trebuchet MS</vt:lpstr>
      <vt:lpstr>Wingdings</vt:lpstr>
      <vt:lpstr>Wingdings 3</vt:lpstr>
      <vt:lpstr>Facet</vt:lpstr>
      <vt:lpstr>PowerPoint Presentation</vt:lpstr>
      <vt:lpstr>Learning Objectives</vt:lpstr>
      <vt:lpstr>Evaluation of Dementia</vt:lpstr>
      <vt:lpstr>10 Warning Signs of Dementia</vt:lpstr>
      <vt:lpstr>Evaluation of Dementia-2</vt:lpstr>
      <vt:lpstr>Clinical Assessment</vt:lpstr>
      <vt:lpstr>History</vt:lpstr>
      <vt:lpstr>Diagnostic criteria</vt:lpstr>
      <vt:lpstr>Diagnostic criteria-2</vt:lpstr>
      <vt:lpstr>Diagnostic criteria-3</vt:lpstr>
      <vt:lpstr>Physical Examination</vt:lpstr>
      <vt:lpstr>Some dementia-mimicking conditions</vt:lpstr>
      <vt:lpstr>Cognitive Assessment </vt:lpstr>
      <vt:lpstr>Cognitive Assessment-2 </vt:lpstr>
      <vt:lpstr>Informant rated cognitive assessment </vt:lpstr>
      <vt:lpstr>Direct patient assessment </vt:lpstr>
      <vt:lpstr>Non-cognitive domain</vt:lpstr>
      <vt:lpstr>Neuropsychiatric Inventory (NPI)</vt:lpstr>
      <vt:lpstr>Non-cognitive domain-2</vt:lpstr>
      <vt:lpstr>PowerPoint Presentation</vt:lpstr>
      <vt:lpstr>Non-cognitive domain-3</vt:lpstr>
      <vt:lpstr>PowerPoint Presentation</vt:lpstr>
      <vt:lpstr>PowerPoint Presentation</vt:lpstr>
      <vt:lpstr>PowerPoint Presentation</vt:lpstr>
      <vt:lpstr>PowerPoint Presentation</vt:lpstr>
      <vt:lpstr>PowerPoint Presentation</vt:lpstr>
      <vt:lpstr>PowerPoint Presentation</vt:lpstr>
      <vt:lpstr>Non-cognitive domain-4</vt:lpstr>
      <vt:lpstr>Disability Assessment for Dementia (DAD)</vt:lpstr>
      <vt:lpstr>PowerPoint Presentation</vt:lpstr>
      <vt:lpstr>PowerPoint Presentation</vt:lpstr>
      <vt:lpstr>PowerPoint Presentation</vt:lpstr>
      <vt:lpstr>Non-cognitive domain-5</vt:lpstr>
      <vt:lpstr>Zarit Burden Interview  Scale</vt:lpstr>
      <vt:lpstr>Structural neuroimaging (CT / MRI)</vt:lpstr>
      <vt:lpstr>Functional neuroimaging</vt:lpstr>
      <vt:lpstr>Electroencephalogram (EEG)</vt:lpstr>
      <vt:lpstr>Cerebrospinal fluid (CSF) biomarkers</vt:lpstr>
      <vt:lpstr>Take Home Message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Ayuni</dc:creator>
  <cp:lastModifiedBy>Ayuni</cp:lastModifiedBy>
  <cp:revision>14</cp:revision>
  <dcterms:created xsi:type="dcterms:W3CDTF">2022-03-17T07:36:10Z</dcterms:created>
  <dcterms:modified xsi:type="dcterms:W3CDTF">2022-06-02T02:00:03Z</dcterms:modified>
</cp:coreProperties>
</file>